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9144000" cy="6858000"/>
  <p:notesSz cx="6858000" cy="9144000"/>
  <p:defaultTextStyle>
    <a:lvl1pPr>
      <a:defRPr>
        <a:latin typeface="Tw Cen MT"/>
        <a:ea typeface="Tw Cen MT"/>
        <a:cs typeface="Tw Cen MT"/>
        <a:sym typeface="Tw Cen MT"/>
      </a:defRPr>
    </a:lvl1pPr>
    <a:lvl2pPr indent="457200">
      <a:defRPr>
        <a:latin typeface="Tw Cen MT"/>
        <a:ea typeface="Tw Cen MT"/>
        <a:cs typeface="Tw Cen MT"/>
        <a:sym typeface="Tw Cen MT"/>
      </a:defRPr>
    </a:lvl2pPr>
    <a:lvl3pPr indent="914400">
      <a:defRPr>
        <a:latin typeface="Tw Cen MT"/>
        <a:ea typeface="Tw Cen MT"/>
        <a:cs typeface="Tw Cen MT"/>
        <a:sym typeface="Tw Cen MT"/>
      </a:defRPr>
    </a:lvl3pPr>
    <a:lvl4pPr indent="1371600">
      <a:defRPr>
        <a:latin typeface="Tw Cen MT"/>
        <a:ea typeface="Tw Cen MT"/>
        <a:cs typeface="Tw Cen MT"/>
        <a:sym typeface="Tw Cen MT"/>
      </a:defRPr>
    </a:lvl4pPr>
    <a:lvl5pPr indent="1828800">
      <a:defRPr>
        <a:latin typeface="Tw Cen MT"/>
        <a:ea typeface="Tw Cen MT"/>
        <a:cs typeface="Tw Cen MT"/>
        <a:sym typeface="Tw Cen MT"/>
      </a:defRPr>
    </a:lvl5pPr>
    <a:lvl6pPr indent="2286000">
      <a:defRPr>
        <a:latin typeface="Tw Cen MT"/>
        <a:ea typeface="Tw Cen MT"/>
        <a:cs typeface="Tw Cen MT"/>
        <a:sym typeface="Tw Cen MT"/>
      </a:defRPr>
    </a:lvl6pPr>
    <a:lvl7pPr indent="2743200">
      <a:defRPr>
        <a:latin typeface="Tw Cen MT"/>
        <a:ea typeface="Tw Cen MT"/>
        <a:cs typeface="Tw Cen MT"/>
        <a:sym typeface="Tw Cen MT"/>
      </a:defRPr>
    </a:lvl7pPr>
    <a:lvl8pPr indent="3200400">
      <a:defRPr>
        <a:latin typeface="Tw Cen MT"/>
        <a:ea typeface="Tw Cen MT"/>
        <a:cs typeface="Tw Cen MT"/>
        <a:sym typeface="Tw Cen MT"/>
      </a:defRPr>
    </a:lvl8pPr>
    <a:lvl9pPr indent="3657600">
      <a:defRPr>
        <a:latin typeface="Tw Cen MT"/>
        <a:ea typeface="Tw Cen MT"/>
        <a:cs typeface="Tw Cen MT"/>
        <a:sym typeface="Tw Cen M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Tw Cen MT"/>
          <a:ea typeface="Tw Cen MT"/>
          <a:cs typeface="Tw Cen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CDBE1"/>
          </a:solidFill>
        </a:fill>
      </a:tcStyle>
    </a:wholeTbl>
    <a:band2H>
      <a:tcTxStyle b="def" i="def"/>
      <a:tcStyle>
        <a:tcBdr/>
        <a:fill>
          <a:solidFill>
            <a:srgbClr val="E7EEF0"/>
          </a:solidFill>
        </a:fill>
      </a:tcStyle>
    </a:band2H>
    <a:firstCol>
      <a:tcTxStyle b="on" i="on">
        <a:font>
          <a:latin typeface="Tw Cen MT"/>
          <a:ea typeface="Tw Cen MT"/>
          <a:cs typeface="Tw Cen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CDBE1"/>
          </a:solidFill>
        </a:fill>
      </a:tcStyle>
    </a:firstCol>
    <a:lastRow>
      <a:tcTxStyle b="on" i="on">
        <a:font>
          <a:latin typeface="Tw Cen MT"/>
          <a:ea typeface="Tw Cen MT"/>
          <a:cs typeface="Tw Cen MT"/>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12700" cap="flat">
              <a:noFill/>
              <a:miter lim="400000"/>
            </a:ln>
          </a:bottom>
          <a:insideH>
            <a:ln w="12700" cap="flat">
              <a:noFill/>
              <a:miter lim="400000"/>
            </a:ln>
          </a:insideH>
          <a:insideV>
            <a:ln w="12700" cap="flat">
              <a:noFill/>
              <a:miter lim="400000"/>
            </a:ln>
          </a:insideV>
        </a:tcBdr>
        <a:fill>
          <a:solidFill>
            <a:srgbClr val="E7EEF0"/>
          </a:solidFill>
        </a:fill>
      </a:tcStyle>
    </a:lastRow>
    <a:firstRow>
      <a:tcTxStyle b="on" i="on">
        <a:font>
          <a:latin typeface="Tw Cen MT"/>
          <a:ea typeface="Tw Cen MT"/>
          <a:cs typeface="Tw Cen M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EB80A"/>
          </a:solidFill>
        </a:fill>
      </a:tcStyle>
    </a:firstRow>
  </a:tblStyle>
  <a:tblStyle styleId="{C7B018BB-80A7-4F77-B60F-C8B233D01FF8}" styleName="">
    <a:tblBg/>
    <a:wholeTbl>
      <a:tcTxStyle b="on" i="on">
        <a:font>
          <a:latin typeface="Tw Cen MT"/>
          <a:ea typeface="Tw Cen MT"/>
          <a:cs typeface="Tw Cen MT"/>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CDBE1"/>
          </a:solidFill>
        </a:fill>
      </a:tcStyle>
    </a:wholeTbl>
    <a:band2H>
      <a:tcTxStyle b="def" i="def"/>
      <a:tcStyle>
        <a:tcBdr/>
        <a:fill>
          <a:solidFill>
            <a:srgbClr val="E7EEF0"/>
          </a:solidFill>
        </a:fill>
      </a:tcStyle>
    </a:band2H>
    <a:firstCol>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3891A7"/>
          </a:solidFill>
        </a:fill>
      </a:tcStyle>
    </a:firstCol>
    <a:lastRow>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3891A7"/>
          </a:solidFill>
        </a:fill>
      </a:tcStyle>
    </a:lastRow>
    <a:firstRow>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3891A7"/>
          </a:solidFill>
        </a:fill>
      </a:tcStyle>
    </a:firstRow>
  </a:tblStyle>
  <a:tblStyle styleId="{EEE7283C-3CF3-47DC-8721-378D4A62B228}" styleName="">
    <a:tblBg/>
    <a:wholeTbl>
      <a:tcTxStyle b="on" i="on">
        <a:font>
          <a:latin typeface="Tw Cen MT"/>
          <a:ea typeface="Tw Cen MT"/>
          <a:cs typeface="Tw Cen MT"/>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9CCCC"/>
          </a:solidFill>
        </a:fill>
      </a:tcStyle>
    </a:wholeTbl>
    <a:band2H>
      <a:tcTxStyle b="def" i="def"/>
      <a:tcStyle>
        <a:tcBdr/>
        <a:fill>
          <a:solidFill>
            <a:srgbClr val="F4E7E7"/>
          </a:solidFill>
        </a:fill>
      </a:tcStyle>
    </a:band2H>
    <a:firstCol>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32D2E"/>
          </a:solidFill>
        </a:fill>
      </a:tcStyle>
    </a:firstCol>
    <a:lastRow>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32D2E"/>
          </a:solidFill>
        </a:fill>
      </a:tcStyle>
    </a:lastRow>
    <a:firstRow>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32D2E"/>
          </a:solidFill>
        </a:fill>
      </a:tcStyle>
    </a:firstRow>
  </a:tblStyle>
  <a:tblStyle styleId="{CF821DB8-F4EB-4A41-A1BA-3FCAFE7338EE}" styleName="">
    <a:tblBg/>
    <a:wholeTbl>
      <a:tcTxStyle b="on" i="on">
        <a:font>
          <a:latin typeface="Tw Cen MT"/>
          <a:ea typeface="Tw Cen MT"/>
          <a:cs typeface="Tw Cen MT"/>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ED0DA"/>
          </a:solidFill>
        </a:fill>
      </a:tcStyle>
    </a:wholeTbl>
    <a:band2H>
      <a:tcTxStyle b="def" i="def"/>
      <a:tcStyle>
        <a:tcBdr/>
        <a:fill>
          <a:solidFill>
            <a:srgbClr val="E8E9ED"/>
          </a:solidFill>
        </a:fill>
      </a:tcStyle>
    </a:band2H>
    <a:firstCol>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75A8D"/>
          </a:solidFill>
        </a:fill>
      </a:tcStyle>
    </a:firstCol>
    <a:lastRow>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75A8D"/>
          </a:solidFill>
        </a:fill>
      </a:tcStyle>
    </a:lastRow>
    <a:firstRow>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75A8D"/>
          </a:solidFill>
        </a:fill>
      </a:tcStyle>
    </a:firstRow>
  </a:tblStyle>
  <a:tblStyle styleId="{33BA23B1-9221-436E-865A-0063620EA4FD}" styleName="">
    <a:tblBg/>
    <a:wholeTbl>
      <a:tcTxStyle b="on" i="on">
        <a:font>
          <a:latin typeface="Tw Cen MT"/>
          <a:ea typeface="Tw Cen MT"/>
          <a:cs typeface="Tw Cen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
          <a:latin typeface="Tw Cen MT"/>
          <a:ea typeface="Tw Cen MT"/>
          <a:cs typeface="Tw Cen M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891A7"/>
          </a:solidFill>
        </a:fill>
      </a:tcStyle>
    </a:firstCol>
    <a:lastRow>
      <a:tcTxStyle b="on" i="on">
        <a:font>
          <a:latin typeface="Tw Cen MT"/>
          <a:ea typeface="Tw Cen MT"/>
          <a:cs typeface="Tw Cen MT"/>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Tw Cen MT"/>
          <a:ea typeface="Tw Cen MT"/>
          <a:cs typeface="Tw Cen MT"/>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3891A7"/>
          </a:solidFill>
        </a:fill>
      </a:tcStyle>
    </a:firstRow>
  </a:tblStyle>
  <a:tblStyle styleId="{2708684C-4D16-4618-839F-0558EEFCDFE6}" styleName="">
    <a:tblBg/>
    <a:wholeTbl>
      <a:tcTxStyle b="on" i="on">
        <a:font>
          <a:latin typeface="Tw Cen MT"/>
          <a:ea typeface="Tw Cen MT"/>
          <a:cs typeface="Tw Cen MT"/>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Tw Cen MT"/>
          <a:ea typeface="Tw Cen MT"/>
          <a:cs typeface="Tw Cen M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Shape 78"/>
          <p:cNvSpPr/>
          <p:nvPr>
            <p:ph type="sldImg"/>
          </p:nvPr>
        </p:nvSpPr>
        <p:spPr>
          <a:xfrm>
            <a:off x="1143000" y="685800"/>
            <a:ext cx="4572000" cy="3429000"/>
          </a:xfrm>
          <a:prstGeom prst="rect">
            <a:avLst/>
          </a:prstGeom>
        </p:spPr>
        <p:txBody>
          <a:bodyPr/>
          <a:lstStyle/>
          <a:p>
            <a:pPr lvl="0"/>
          </a:p>
        </p:txBody>
      </p:sp>
      <p:sp>
        <p:nvSpPr>
          <p:cNvPr id="79" name="Shape 79"/>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mn-lt"/>
        <a:ea typeface="+mn-ea"/>
        <a:cs typeface="+mn-cs"/>
        <a:sym typeface="Avenir Roman"/>
      </a:defRPr>
    </a:lvl1pPr>
    <a:lvl2pPr indent="228600" defTabSz="457200">
      <a:lnSpc>
        <a:spcPct val="125000"/>
      </a:lnSpc>
      <a:defRPr sz="2400">
        <a:latin typeface="+mn-lt"/>
        <a:ea typeface="+mn-ea"/>
        <a:cs typeface="+mn-cs"/>
        <a:sym typeface="Avenir Roman"/>
      </a:defRPr>
    </a:lvl2pPr>
    <a:lvl3pPr indent="457200" defTabSz="457200">
      <a:lnSpc>
        <a:spcPct val="125000"/>
      </a:lnSpc>
      <a:defRPr sz="2400">
        <a:latin typeface="+mn-lt"/>
        <a:ea typeface="+mn-ea"/>
        <a:cs typeface="+mn-cs"/>
        <a:sym typeface="Avenir Roman"/>
      </a:defRPr>
    </a:lvl3pPr>
    <a:lvl4pPr indent="685800" defTabSz="457200">
      <a:lnSpc>
        <a:spcPct val="125000"/>
      </a:lnSpc>
      <a:defRPr sz="2400">
        <a:latin typeface="+mn-lt"/>
        <a:ea typeface="+mn-ea"/>
        <a:cs typeface="+mn-cs"/>
        <a:sym typeface="Avenir Roman"/>
      </a:defRPr>
    </a:lvl4pPr>
    <a:lvl5pPr indent="914400" defTabSz="457200">
      <a:lnSpc>
        <a:spcPct val="125000"/>
      </a:lnSpc>
      <a:defRPr sz="2400">
        <a:latin typeface="+mn-lt"/>
        <a:ea typeface="+mn-ea"/>
        <a:cs typeface="+mn-cs"/>
        <a:sym typeface="Avenir Roman"/>
      </a:defRPr>
    </a:lvl5pPr>
    <a:lvl6pPr indent="1143000" defTabSz="457200">
      <a:lnSpc>
        <a:spcPct val="125000"/>
      </a:lnSpc>
      <a:defRPr sz="2400">
        <a:latin typeface="+mn-lt"/>
        <a:ea typeface="+mn-ea"/>
        <a:cs typeface="+mn-cs"/>
        <a:sym typeface="Avenir Roman"/>
      </a:defRPr>
    </a:lvl6pPr>
    <a:lvl7pPr indent="1371600" defTabSz="457200">
      <a:lnSpc>
        <a:spcPct val="125000"/>
      </a:lnSpc>
      <a:defRPr sz="2400">
        <a:latin typeface="+mn-lt"/>
        <a:ea typeface="+mn-ea"/>
        <a:cs typeface="+mn-cs"/>
        <a:sym typeface="Avenir Roman"/>
      </a:defRPr>
    </a:lvl7pPr>
    <a:lvl8pPr indent="1600200" defTabSz="457200">
      <a:lnSpc>
        <a:spcPct val="125000"/>
      </a:lnSpc>
      <a:defRPr sz="2400">
        <a:latin typeface="+mn-lt"/>
        <a:ea typeface="+mn-ea"/>
        <a:cs typeface="+mn-cs"/>
        <a:sym typeface="Avenir Roman"/>
      </a:defRPr>
    </a:lvl8pPr>
    <a:lvl9pPr indent="1828800" defTabSz="457200">
      <a:lnSpc>
        <a:spcPct val="125000"/>
      </a:lnSpc>
      <a:defRPr sz="2400">
        <a:latin typeface="+mn-lt"/>
        <a:ea typeface="+mn-ea"/>
        <a:cs typeface="+mn-cs"/>
        <a:sym typeface="Avenir Roman"/>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5.xml.rels><?xml version="1.0" encoding="UTF-8" standalone="yes"?><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6.xml.rels><?xml version="1.0" encoding="UTF-8" standalone="yes"?><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7.xml.rels><?xml version="1.0" encoding="UTF-8" standalone="yes"?><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 name="Shape 86"/>
          <p:cNvSpPr/>
          <p:nvPr>
            <p:ph type="sldImg"/>
          </p:nvPr>
        </p:nvSpPr>
        <p:spPr>
          <a:prstGeom prst="rect">
            <a:avLst/>
          </a:prstGeom>
        </p:spPr>
        <p:txBody>
          <a:bodyPr/>
          <a:lstStyle/>
          <a:p>
            <a:pPr lvl="0"/>
          </a:p>
        </p:txBody>
      </p:sp>
      <p:sp>
        <p:nvSpPr>
          <p:cNvPr id="87" name="Shape 87"/>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What is the Virginia Education Improvement Scholarships Tax Credit?</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Simply put, it provides state tax credits to persons or businesses making donations to approved scholarship foundations that, in turn, provide scholarships to eligible students to attend eligible nonpublic schools.</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But not many people know about this tax credit yet, which is why we’re conducting this webinar to help you identify opportunities for your clients.</a:t>
            </a:r>
            <a:endParaRPr sz="1200">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 name="Shape 91"/>
          <p:cNvSpPr/>
          <p:nvPr>
            <p:ph type="sldImg"/>
          </p:nvPr>
        </p:nvSpPr>
        <p:spPr>
          <a:prstGeom prst="rect">
            <a:avLst/>
          </a:prstGeom>
        </p:spPr>
        <p:txBody>
          <a:bodyPr/>
          <a:lstStyle/>
          <a:p>
            <a:pPr lvl="0"/>
          </a:p>
        </p:txBody>
      </p:sp>
      <p:sp>
        <p:nvSpPr>
          <p:cNvPr id="92" name="Shape 92"/>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What is the Virginia Education Improvement Scholarships Tax Credit?</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Simply put, it provides state tax credits to persons or businesses making donations to approved scholarship foundations that, in turn, provide scholarships to eligible students to attend eligible nonpublic schools.</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But not many people know about this tax credit yet, which is why we’re conducting this webinar to help you identify opportunities for your clients.</a:t>
            </a:r>
            <a:endParaRPr sz="1200">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6" name="Shape 96"/>
          <p:cNvSpPr/>
          <p:nvPr>
            <p:ph type="sldImg"/>
          </p:nvPr>
        </p:nvSpPr>
        <p:spPr>
          <a:prstGeom prst="rect">
            <a:avLst/>
          </a:prstGeom>
        </p:spPr>
        <p:txBody>
          <a:bodyPr/>
          <a:lstStyle/>
          <a:p>
            <a:pPr lvl="0"/>
          </a:p>
        </p:txBody>
      </p:sp>
      <p:sp>
        <p:nvSpPr>
          <p:cNvPr id="97" name="Shape 97"/>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This is a brief explanation of why this charitable donation is different from others.</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Donors get a 65 percent state tax credit IN ADDITION to the usual state and federal charitable tax deduction.</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Scholarship Foundations have to be approved by the Virginia Department of Education and all of the approved foundations are listed on the VA DOE website.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9" name="Shape 109"/>
          <p:cNvSpPr/>
          <p:nvPr>
            <p:ph type="sldImg"/>
          </p:nvPr>
        </p:nvSpPr>
        <p:spPr>
          <a:prstGeom prst="rect">
            <a:avLst/>
          </a:prstGeom>
        </p:spPr>
        <p:txBody>
          <a:bodyPr/>
          <a:lstStyle/>
          <a:p>
            <a:pPr lvl="0"/>
          </a:p>
        </p:txBody>
      </p:sp>
      <p:sp>
        <p:nvSpPr>
          <p:cNvPr id="110" name="Shape 110"/>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Here’s roughly the way it works.</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An individual or Corporate donor makes a donation to an approved scholarship foundation.</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That foundation, in turn, provides a tuition scholarship for eligible low and moderate income students.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3" name="Shape 113"/>
          <p:cNvSpPr/>
          <p:nvPr>
            <p:ph type="sldImg"/>
          </p:nvPr>
        </p:nvSpPr>
        <p:spPr>
          <a:prstGeom prst="rect">
            <a:avLst/>
          </a:prstGeom>
        </p:spPr>
        <p:txBody>
          <a:bodyPr/>
          <a:lstStyle/>
          <a:p>
            <a:pPr lvl="0"/>
          </a:p>
        </p:txBody>
      </p:sp>
      <p:sp>
        <p:nvSpPr>
          <p:cNvPr id="114" name="Shape 114"/>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Bottom line:  What does it all mean for your clients – the potential donors?</a:t>
            </a:r>
            <a:endParaRPr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1" name="Shape 121"/>
          <p:cNvSpPr/>
          <p:nvPr>
            <p:ph type="sldImg"/>
          </p:nvPr>
        </p:nvSpPr>
        <p:spPr>
          <a:prstGeom prst="rect">
            <a:avLst/>
          </a:prstGeom>
        </p:spPr>
        <p:txBody>
          <a:bodyPr/>
          <a:lstStyle/>
          <a:p>
            <a:pPr lvl="0"/>
          </a:p>
        </p:txBody>
      </p:sp>
      <p:sp>
        <p:nvSpPr>
          <p:cNvPr id="122" name="Shape 122"/>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Here’s an example of what this tax credit can mean for a non-AMT federal taxpayer, illustrating donation amounts at  $1,000, $5,000, and $10,000.</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We show here the effects of the Virginia Education Improvement tax credit, assume a federal tax rate of 33% and a state rate of 5.75%, and add back in the cost of the reduced federal deduction for state taxes.</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While the donation is not made without some cost to the taxpayer, the effect is clearly superior to that of an ordinary charitable contribution.  In essence, the “cost” of a donation is about 20% of the donation itself – this is a program that quite literally “turbo-charges” the value of a donation.</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I need to point out that the “Pease limitation” on federal charitable deductions for certain high income taxpayers may  impact the actual federal tax savings.  Quite obviously individual circumstances may vary.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9" name="Shape 129"/>
          <p:cNvSpPr/>
          <p:nvPr>
            <p:ph type="sldImg"/>
          </p:nvPr>
        </p:nvSpPr>
        <p:spPr>
          <a:prstGeom prst="rect">
            <a:avLst/>
          </a:prstGeom>
        </p:spPr>
        <p:txBody>
          <a:bodyPr/>
          <a:lstStyle/>
          <a:p>
            <a:pPr lvl="0"/>
          </a:p>
        </p:txBody>
      </p:sp>
      <p:sp>
        <p:nvSpPr>
          <p:cNvPr id="130" name="Shape 130"/>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Note that there is no deduction for state income taxes when calculating the tax for an individual subject to the federal Alternative Minimum Tax.</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Therefore, the value of a donation is even greater for a donor falling under the AMT.</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What we see here is a NET COST of as little as $125 for a $10,000 donation.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 name="Shape 137"/>
          <p:cNvSpPr/>
          <p:nvPr>
            <p:ph type="sldImg"/>
          </p:nvPr>
        </p:nvSpPr>
        <p:spPr>
          <a:prstGeom prst="rect">
            <a:avLst/>
          </a:prstGeom>
        </p:spPr>
        <p:txBody>
          <a:bodyPr/>
          <a:lstStyle/>
          <a:p>
            <a:pPr lvl="0"/>
          </a:p>
        </p:txBody>
      </p:sp>
      <p:sp>
        <p:nvSpPr>
          <p:cNvPr id="138" name="Shape 138"/>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And here’s an example of a corporate donor, using corporate tax rates.  </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Slightly different numbers; same effect – a substantial donation at a relatively low cost to the donor.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1" name="Shape 141"/>
          <p:cNvSpPr/>
          <p:nvPr>
            <p:ph type="sldImg"/>
          </p:nvPr>
        </p:nvSpPr>
        <p:spPr>
          <a:prstGeom prst="rect">
            <a:avLst/>
          </a:prstGeom>
        </p:spPr>
        <p:txBody>
          <a:bodyPr/>
          <a:lstStyle/>
          <a:p>
            <a:pPr lvl="0"/>
          </a:p>
        </p:txBody>
      </p:sp>
      <p:sp>
        <p:nvSpPr>
          <p:cNvPr id="142" name="Shape 142"/>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How is Appreciated Stock handled?</a:t>
            </a:r>
            <a:endParaRP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8" name="Shape 148"/>
          <p:cNvSpPr/>
          <p:nvPr>
            <p:ph type="sldImg"/>
          </p:nvPr>
        </p:nvSpPr>
        <p:spPr>
          <a:prstGeom prst="rect">
            <a:avLst/>
          </a:prstGeom>
        </p:spPr>
        <p:txBody>
          <a:bodyPr/>
          <a:lstStyle/>
          <a:p>
            <a:pPr lvl="0"/>
          </a:p>
        </p:txBody>
      </p:sp>
      <p:sp>
        <p:nvSpPr>
          <p:cNvPr id="149" name="Shape 149"/>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Here’s an example of how appreciated stock is calculated for both AMT and non-AMT taxpayers.</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 examples we showed for straight cash donations is even better for a donation of appreciated stock.  The AMT taxpayer here not only is able to direct substantial resources to charitable organizations doing great things for low and working class children in Virginia, but the donor is actually better off for having made the donation.  </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This scenario only works if the basis in the stock is significantly less than the market value.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3" name="Shape 153"/>
          <p:cNvSpPr/>
          <p:nvPr>
            <p:ph type="sldImg"/>
          </p:nvPr>
        </p:nvSpPr>
        <p:spPr>
          <a:prstGeom prst="rect">
            <a:avLst/>
          </a:prstGeom>
        </p:spPr>
        <p:txBody>
          <a:bodyPr/>
          <a:lstStyle/>
          <a:p>
            <a:pPr lvl="0"/>
          </a:p>
        </p:txBody>
      </p:sp>
      <p:sp>
        <p:nvSpPr>
          <p:cNvPr id="154" name="Shape 154"/>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Here’s where you get to turbo-charge your clients’ donations.</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A donor gets a state tax credit equal to 65 percent of the value of the donation.</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They can donate either cash or marketable securities.</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They can take the federal AND a state tax deduction in the year they make the donation.</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 one hitch is that they can’t claim the state tax CREDIT until the taxable year AFTER the year of the donation.  This  is to ensure that the loss of revenue to the state comes in the same year that the scholarship is given and the child leaves the public school system.</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But – as we shall see – this is still one of the best charitable donations a donor can make, especially if an individual falls under the Alternative Minimum Tax.</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Shape 158"/>
          <p:cNvSpPr/>
          <p:nvPr>
            <p:ph type="sldImg"/>
          </p:nvPr>
        </p:nvSpPr>
        <p:spPr>
          <a:prstGeom prst="rect">
            <a:avLst/>
          </a:prstGeom>
        </p:spPr>
        <p:txBody>
          <a:bodyPr/>
          <a:lstStyle/>
          <a:p>
            <a:pPr lvl="0"/>
          </a:p>
        </p:txBody>
      </p:sp>
      <p:sp>
        <p:nvSpPr>
          <p:cNvPr id="159" name="Shape 159"/>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Not all students are eligible.</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There are very clear income limits, as you can see.</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And there are residency requirements.  Basically, a student either has to be new to the Virginia system – either new to the state or in kindergarten or first grade – OR the student has to be a public school student who is leaving the public system.</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 reason for this is simple.  By removing the state costs of educating a child in public school at the same time the state loses revenue from the tax credit, this is a tax credit that will be “revenue neutral.”</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In fact, the state actually gains a bit of money because the cost of the tax credit is usually less than what the state pays for public education.  </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But we’ll leave that for the policy wonks to argue over.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 name="Shape 162"/>
          <p:cNvSpPr/>
          <p:nvPr>
            <p:ph type="sldImg"/>
          </p:nvPr>
        </p:nvSpPr>
        <p:spPr>
          <a:prstGeom prst="rect">
            <a:avLst/>
          </a:prstGeom>
        </p:spPr>
        <p:txBody>
          <a:bodyPr/>
          <a:lstStyle/>
          <a:p>
            <a:pPr lvl="0"/>
          </a:p>
        </p:txBody>
      </p:sp>
      <p:sp>
        <p:nvSpPr>
          <p:cNvPr id="163" name="Shape 163"/>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All of this is a lot to absorb.  So where can you get more information?</a:t>
            </a:r>
            <a:endParaRPr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7" name="Shape 167"/>
          <p:cNvSpPr/>
          <p:nvPr>
            <p:ph type="sldImg"/>
          </p:nvPr>
        </p:nvSpPr>
        <p:spPr>
          <a:prstGeom prst="rect">
            <a:avLst/>
          </a:prstGeom>
        </p:spPr>
        <p:txBody>
          <a:bodyPr/>
          <a:lstStyle/>
          <a:p>
            <a:pPr lvl="0"/>
          </a:p>
        </p:txBody>
      </p:sp>
      <p:sp>
        <p:nvSpPr>
          <p:cNvPr id="168" name="Shape 168"/>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This is the bureaucratic part:</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 donor (or the scholarship foundation on behalf of the donor) has to request preauthorization for a specified credit amount from the Virginia Department of Education.</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 donor must make the donation in whole or part within 180 days after that preauthorization is received.  If it’s not made, the Department of Education sweeps it back to reassign it to someone else.  If it’s only partially made, the Virginia Department of Education will re-assign the unexpended credits.</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After the scholarship foundation receives the donation, they notify the Department of Education, which then sends a certificate to the donor to attach to their income tax return.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6" name="Shape 196"/>
          <p:cNvSpPr/>
          <p:nvPr>
            <p:ph type="sldImg"/>
          </p:nvPr>
        </p:nvSpPr>
        <p:spPr>
          <a:prstGeom prst="rect">
            <a:avLst/>
          </a:prstGeom>
        </p:spPr>
        <p:txBody>
          <a:bodyPr/>
          <a:lstStyle/>
          <a:p>
            <a:pPr lvl="0"/>
          </a:p>
        </p:txBody>
      </p:sp>
      <p:sp>
        <p:nvSpPr>
          <p:cNvPr id="197" name="Shape 197"/>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We’re hoping this provides a little graphic explanation.</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 donor or foundation requests a preauthorization.</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 Department of Education issues the preauthorization to the donor.</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 donor must make a donation within 180 days.</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 Foundation must certify the donation to the Department within 20 days of receiving it.</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 Department issues a tax credit certificate to the donor.</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The donor attaches it to the following year’s tax return.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1" name="Shape 201"/>
          <p:cNvSpPr/>
          <p:nvPr>
            <p:ph type="sldImg"/>
          </p:nvPr>
        </p:nvSpPr>
        <p:spPr>
          <a:prstGeom prst="rect">
            <a:avLst/>
          </a:prstGeom>
        </p:spPr>
        <p:txBody>
          <a:bodyPr/>
          <a:lstStyle/>
          <a:p>
            <a:pPr lvl="0"/>
          </a:p>
        </p:txBody>
      </p:sp>
      <p:sp>
        <p:nvSpPr>
          <p:cNvPr id="202" name="Shape 202"/>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All of this is a lot to absorb.  So where can you get more information?</a:t>
            </a:r>
            <a:endParaRPr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6" name="Shape 206"/>
          <p:cNvSpPr/>
          <p:nvPr>
            <p:ph type="sldImg"/>
          </p:nvPr>
        </p:nvSpPr>
        <p:spPr>
          <a:prstGeom prst="rect">
            <a:avLst/>
          </a:prstGeom>
        </p:spPr>
        <p:txBody>
          <a:bodyPr/>
          <a:lstStyle/>
          <a:p>
            <a:pPr lvl="0"/>
          </a:p>
        </p:txBody>
      </p:sp>
      <p:sp>
        <p:nvSpPr>
          <p:cNvPr id="207" name="Shape 207"/>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The Virginia Department of Education also has a website that’s chock full of information and here’s THAT web address.</a:t>
            </a:r>
            <a:endParaRPr sz="1200"/>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Shape 11"/>
          <p:cNvSpPr/>
          <p:nvPr/>
        </p:nvSpPr>
        <p:spPr>
          <a:xfrm>
            <a:off x="0" y="0"/>
            <a:ext cx="9144000" cy="5943600"/>
          </a:xfrm>
          <a:prstGeom prst="rect">
            <a:avLst/>
          </a:prstGeom>
          <a:solidFill>
            <a:srgbClr val="F2F2F2">
              <a:alpha val="30000"/>
            </a:srgbClr>
          </a:solidFill>
          <a:ln w="12700">
            <a:miter lim="400000"/>
          </a:ln>
        </p:spPr>
        <p:txBody>
          <a:bodyPr lIns="0" tIns="0" rIns="0" bIns="0" anchor="ctr"/>
          <a:lstStyle/>
          <a:p>
            <a:pPr lvl="0" algn="ctr">
              <a:defRPr>
                <a:solidFill>
                  <a:srgbClr val="FFFFFF"/>
                </a:solidFill>
              </a:defRPr>
            </a:pPr>
          </a:p>
        </p:txBody>
      </p:sp>
      <p:sp>
        <p:nvSpPr>
          <p:cNvPr id="12" name="Shape 12"/>
          <p:cNvSpPr/>
          <p:nvPr/>
        </p:nvSpPr>
        <p:spPr>
          <a:xfrm>
            <a:off x="0" y="5971032"/>
            <a:ext cx="9144000" cy="886968"/>
          </a:xfrm>
          <a:prstGeom prst="rect">
            <a:avLst/>
          </a:prstGeom>
          <a:solidFill>
            <a:srgbClr val="FFFFFF"/>
          </a:solidFill>
          <a:ln w="12700">
            <a:miter lim="400000"/>
          </a:ln>
        </p:spPr>
        <p:txBody>
          <a:bodyPr lIns="0" tIns="0" rIns="0" bIns="0" anchor="ctr"/>
          <a:lstStyle/>
          <a:p>
            <a:pPr lvl="0" algn="ctr">
              <a:defRPr>
                <a:solidFill>
                  <a:srgbClr val="FFFFFF"/>
                </a:solidFill>
              </a:defRPr>
            </a:pPr>
          </a:p>
        </p:txBody>
      </p:sp>
      <p:sp>
        <p:nvSpPr>
          <p:cNvPr id="13" name="Shape 13"/>
          <p:cNvSpPr/>
          <p:nvPr/>
        </p:nvSpPr>
        <p:spPr>
          <a:xfrm>
            <a:off x="-9144" y="6053328"/>
            <a:ext cx="2249424" cy="713233"/>
          </a:xfrm>
          <a:prstGeom prst="rect">
            <a:avLst/>
          </a:prstGeom>
          <a:solidFill>
            <a:srgbClr val="800000"/>
          </a:solidFill>
          <a:ln w="12700">
            <a:miter lim="400000"/>
          </a:ln>
        </p:spPr>
        <p:txBody>
          <a:bodyPr lIns="0" tIns="0" rIns="0" bIns="0" anchor="ctr"/>
          <a:lstStyle/>
          <a:p>
            <a:pPr lvl="0" algn="ctr">
              <a:defRPr>
                <a:solidFill>
                  <a:srgbClr val="FFFFFF"/>
                </a:solidFill>
              </a:defRPr>
            </a:pPr>
          </a:p>
        </p:txBody>
      </p:sp>
      <p:sp>
        <p:nvSpPr>
          <p:cNvPr id="14" name="Shape 14"/>
          <p:cNvSpPr/>
          <p:nvPr/>
        </p:nvSpPr>
        <p:spPr>
          <a:xfrm>
            <a:off x="2359151" y="6044184"/>
            <a:ext cx="6784849" cy="713233"/>
          </a:xfrm>
          <a:prstGeom prst="rect">
            <a:avLst/>
          </a:prstGeom>
          <a:solidFill>
            <a:srgbClr val="003474"/>
          </a:solidFill>
          <a:ln w="12700">
            <a:miter lim="400000"/>
          </a:ln>
        </p:spPr>
        <p:txBody>
          <a:bodyPr lIns="0" tIns="0" rIns="0" bIns="0" anchor="ctr"/>
          <a:lstStyle/>
          <a:p>
            <a:pPr lvl="0" algn="ctr">
              <a:defRPr>
                <a:solidFill>
                  <a:srgbClr val="FFFFFF"/>
                </a:solidFill>
              </a:defRPr>
            </a:pPr>
          </a:p>
        </p:txBody>
      </p:sp>
      <p:sp>
        <p:nvSpPr>
          <p:cNvPr id="15" name="Shape 15"/>
          <p:cNvSpPr/>
          <p:nvPr>
            <p:ph type="title"/>
          </p:nvPr>
        </p:nvSpPr>
        <p:spPr>
          <a:xfrm>
            <a:off x="2362200" y="2324100"/>
            <a:ext cx="6477000" cy="3543300"/>
          </a:xfrm>
          <a:prstGeom prst="rect">
            <a:avLst/>
          </a:prstGeom>
        </p:spPr>
        <p:txBody>
          <a:bodyPr anchor="b"/>
          <a:lstStyle>
            <a:lvl1pPr>
              <a:defRPr cap="all">
                <a:solidFill>
                  <a:srgbClr val="000066"/>
                </a:solidFill>
              </a:defRPr>
            </a:lvl1pPr>
          </a:lstStyle>
          <a:p>
            <a:pPr lvl="0">
              <a:defRPr cap="none" sz="1800">
                <a:solidFill>
                  <a:srgbClr val="000000"/>
                </a:solidFill>
              </a:defRPr>
            </a:pPr>
            <a:r>
              <a:rPr cap="all" sz="4400">
                <a:solidFill>
                  <a:srgbClr val="000066"/>
                </a:solidFill>
              </a:rPr>
              <a:t>Click to edit Master title style</a:t>
            </a:r>
          </a:p>
        </p:txBody>
      </p:sp>
      <p:sp>
        <p:nvSpPr>
          <p:cNvPr id="16" name="Shape 16"/>
          <p:cNvSpPr/>
          <p:nvPr>
            <p:ph type="body" idx="1"/>
          </p:nvPr>
        </p:nvSpPr>
        <p:spPr>
          <a:xfrm>
            <a:off x="2362200" y="5927873"/>
            <a:ext cx="6705600" cy="930127"/>
          </a:xfrm>
          <a:prstGeom prst="rect">
            <a:avLst/>
          </a:prstGeom>
        </p:spPr>
        <p:txBody>
          <a:bodyPr anchor="ctr"/>
          <a:lstStyle>
            <a:lvl1pPr marL="0" indent="0">
              <a:buClrTx/>
              <a:buSzTx/>
              <a:buFontTx/>
              <a:buNone/>
              <a:defRPr sz="2600">
                <a:solidFill>
                  <a:srgbClr val="FFFFFF"/>
                </a:solidFill>
              </a:defRPr>
            </a:lvl1pPr>
          </a:lstStyle>
          <a:p>
            <a:pPr lvl="0">
              <a:defRPr sz="1800">
                <a:solidFill>
                  <a:srgbClr val="000000"/>
                </a:solidFill>
              </a:defRPr>
            </a:pPr>
            <a:r>
              <a:rPr sz="2600">
                <a:solidFill>
                  <a:srgbClr val="FFFFFF"/>
                </a:solidFill>
              </a:rPr>
              <a:t>Click to edit Master subtitle style</a:t>
            </a:r>
          </a:p>
        </p:txBody>
      </p:sp>
      <p:sp>
        <p:nvSpPr>
          <p:cNvPr id="17" name="Shape 17"/>
          <p:cNvSpPr/>
          <p:nvPr>
            <p:ph type="sldNum" sz="quarter" idx="2"/>
          </p:nvPr>
        </p:nvSpPr>
        <p:spPr>
          <a:xfrm>
            <a:off x="8001000" y="228600"/>
            <a:ext cx="838200" cy="381000"/>
          </a:xfrm>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19" name="Shape 19"/>
          <p:cNvSpPr/>
          <p:nvPr>
            <p:ph type="title"/>
          </p:nvPr>
        </p:nvSpPr>
        <p:spPr>
          <a:xfrm>
            <a:off x="612648" y="0"/>
            <a:ext cx="8153401" cy="1447800"/>
          </a:xfrm>
          <a:prstGeom prst="rect">
            <a:avLst/>
          </a:prstGeom>
        </p:spPr>
        <p:txBody>
          <a:bodyPr/>
          <a:lstStyle>
            <a:lvl1pPr>
              <a:defRPr>
                <a:solidFill>
                  <a:srgbClr val="002642"/>
                </a:solidFill>
              </a:defRPr>
            </a:lvl1pPr>
          </a:lstStyle>
          <a:p>
            <a:pPr lvl="0">
              <a:defRPr sz="1800">
                <a:solidFill>
                  <a:srgbClr val="000000"/>
                </a:solidFill>
              </a:defRPr>
            </a:pPr>
            <a:r>
              <a:rPr sz="4400">
                <a:solidFill>
                  <a:srgbClr val="002642"/>
                </a:solidFill>
              </a:rPr>
              <a:t>Click to edit Master title style</a:t>
            </a:r>
          </a:p>
        </p:txBody>
      </p:sp>
      <p:sp>
        <p:nvSpPr>
          <p:cNvPr id="20" name="Shape 20"/>
          <p:cNvSpPr/>
          <p:nvPr>
            <p:ph type="body" idx="1"/>
          </p:nvPr>
        </p:nvSpPr>
        <p:spPr>
          <a:prstGeom prst="rect">
            <a:avLst/>
          </a:prstGeom>
        </p:spPr>
        <p:txBody>
          <a:bodyPr/>
          <a:lstStyle>
            <a:lvl1pPr>
              <a:defRPr>
                <a:solidFill>
                  <a:srgbClr val="001400"/>
                </a:solidFill>
              </a:defRPr>
            </a:lvl1pPr>
            <a:lvl2pPr>
              <a:defRPr>
                <a:solidFill>
                  <a:srgbClr val="001400"/>
                </a:solidFill>
              </a:defRPr>
            </a:lvl2pPr>
            <a:lvl3pPr>
              <a:defRPr>
                <a:solidFill>
                  <a:srgbClr val="001400"/>
                </a:solidFill>
              </a:defRPr>
            </a:lvl3pPr>
            <a:lvl4pPr>
              <a:defRPr>
                <a:solidFill>
                  <a:srgbClr val="001400"/>
                </a:solidFill>
              </a:defRPr>
            </a:lvl4pPr>
            <a:lvl5pPr>
              <a:defRPr>
                <a:solidFill>
                  <a:srgbClr val="001400"/>
                </a:solidFill>
              </a:defRPr>
            </a:lvl5pPr>
          </a:lstStyle>
          <a:p>
            <a:pPr lvl="0">
              <a:defRPr sz="1800">
                <a:solidFill>
                  <a:srgbClr val="000000"/>
                </a:solidFill>
              </a:defRPr>
            </a:pPr>
            <a:r>
              <a:rPr sz="2900">
                <a:solidFill>
                  <a:srgbClr val="001400"/>
                </a:solidFill>
              </a:rPr>
              <a:t>Click to edit Master text styles</a:t>
            </a:r>
            <a:endParaRPr sz="2900">
              <a:solidFill>
                <a:srgbClr val="001400"/>
              </a:solidFill>
            </a:endParaRPr>
          </a:p>
          <a:p>
            <a:pPr lvl="1">
              <a:defRPr sz="1800">
                <a:solidFill>
                  <a:srgbClr val="000000"/>
                </a:solidFill>
              </a:defRPr>
            </a:pPr>
            <a:r>
              <a:rPr sz="2900">
                <a:solidFill>
                  <a:srgbClr val="001400"/>
                </a:solidFill>
              </a:rPr>
              <a:t>Second level</a:t>
            </a:r>
            <a:endParaRPr sz="2900">
              <a:solidFill>
                <a:srgbClr val="001400"/>
              </a:solidFill>
            </a:endParaRPr>
          </a:p>
          <a:p>
            <a:pPr lvl="2">
              <a:defRPr sz="1800">
                <a:solidFill>
                  <a:srgbClr val="000000"/>
                </a:solidFill>
              </a:defRPr>
            </a:pPr>
            <a:r>
              <a:rPr sz="2900">
                <a:solidFill>
                  <a:srgbClr val="001400"/>
                </a:solidFill>
              </a:rPr>
              <a:t>Third level</a:t>
            </a:r>
            <a:endParaRPr sz="2900">
              <a:solidFill>
                <a:srgbClr val="001400"/>
              </a:solidFill>
            </a:endParaRPr>
          </a:p>
          <a:p>
            <a:pPr lvl="3">
              <a:defRPr sz="1800">
                <a:solidFill>
                  <a:srgbClr val="000000"/>
                </a:solidFill>
              </a:defRPr>
            </a:pPr>
            <a:r>
              <a:rPr sz="2900">
                <a:solidFill>
                  <a:srgbClr val="001400"/>
                </a:solidFill>
              </a:rPr>
              <a:t>Fourth level</a:t>
            </a:r>
            <a:endParaRPr sz="2900">
              <a:solidFill>
                <a:srgbClr val="001400"/>
              </a:solidFill>
            </a:endParaRPr>
          </a:p>
          <a:p>
            <a:pPr lvl="4">
              <a:defRPr sz="1800">
                <a:solidFill>
                  <a:srgbClr val="000000"/>
                </a:solidFill>
              </a:defRPr>
            </a:pPr>
            <a:r>
              <a:rPr sz="2900">
                <a:solidFill>
                  <a:srgbClr val="001400"/>
                </a:solidFill>
              </a:rPr>
              <a:t>Fifth level</a:t>
            </a:r>
          </a:p>
        </p:txBody>
      </p:sp>
      <p:sp>
        <p:nvSpPr>
          <p:cNvPr id="21" name="Shape 21"/>
          <p:cNvSpPr/>
          <p:nvPr/>
        </p:nvSpPr>
        <p:spPr>
          <a:xfrm>
            <a:off x="0" y="1280160"/>
            <a:ext cx="533400" cy="237744"/>
          </a:xfrm>
          <a:prstGeom prst="rect">
            <a:avLst/>
          </a:prstGeom>
          <a:solidFill>
            <a:srgbClr val="800000"/>
          </a:solidFill>
          <a:ln w="12700">
            <a:miter lim="400000"/>
          </a:ln>
        </p:spPr>
        <p:txBody>
          <a:bodyPr lIns="0" tIns="0" rIns="0" bIns="0" anchor="ctr"/>
          <a:lstStyle/>
          <a:p>
            <a:pPr lvl="0" algn="ctr">
              <a:defRPr>
                <a:solidFill>
                  <a:srgbClr val="FFFFFF"/>
                </a:solidFill>
              </a:defRPr>
            </a:pPr>
          </a:p>
        </p:txBody>
      </p:sp>
      <p:sp>
        <p:nvSpPr>
          <p:cNvPr id="22" name="Shape 22"/>
          <p:cNvSpPr/>
          <p:nvPr/>
        </p:nvSpPr>
        <p:spPr>
          <a:xfrm>
            <a:off x="603504" y="1280160"/>
            <a:ext cx="8534401" cy="237744"/>
          </a:xfrm>
          <a:prstGeom prst="rect">
            <a:avLst/>
          </a:prstGeom>
          <a:solidFill>
            <a:srgbClr val="003482"/>
          </a:solidFill>
          <a:ln w="12700">
            <a:miter lim="400000"/>
          </a:ln>
        </p:spPr>
        <p:txBody>
          <a:bodyPr lIns="0" tIns="0" rIns="0" bIns="0" anchor="ctr"/>
          <a:lstStyle/>
          <a:p>
            <a:pPr lvl="0" algn="ctr">
              <a:defRPr>
                <a:solidFill>
                  <a:srgbClr val="FFFFFF"/>
                </a:solidFill>
              </a:defRPr>
            </a:pP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Section Header">
    <p:spTree>
      <p:nvGrpSpPr>
        <p:cNvPr id="1" name=""/>
        <p:cNvGrpSpPr/>
        <p:nvPr/>
      </p:nvGrpSpPr>
      <p:grpSpPr>
        <a:xfrm>
          <a:off x="0" y="0"/>
          <a:ext cx="0" cy="0"/>
          <a:chOff x="0" y="0"/>
          <a:chExt cx="0" cy="0"/>
        </a:xfrm>
      </p:grpSpPr>
      <p:sp>
        <p:nvSpPr>
          <p:cNvPr id="24" name="Shape 24"/>
          <p:cNvSpPr/>
          <p:nvPr>
            <p:ph type="body" idx="1"/>
          </p:nvPr>
        </p:nvSpPr>
        <p:spPr>
          <a:xfrm>
            <a:off x="1371600" y="2743200"/>
            <a:ext cx="7123114" cy="3387725"/>
          </a:xfrm>
          <a:prstGeom prst="rect">
            <a:avLst/>
          </a:prstGeom>
        </p:spPr>
        <p:txBody>
          <a:bodyPr/>
          <a:lstStyle>
            <a:lvl1pPr>
              <a:buClrTx/>
              <a:buSzTx/>
              <a:buFontTx/>
              <a:buNone/>
              <a:defRPr sz="2800"/>
            </a:lvl1pPr>
          </a:lstStyle>
          <a:p>
            <a:pPr lvl="0">
              <a:defRPr sz="1800">
                <a:solidFill>
                  <a:srgbClr val="000000"/>
                </a:solidFill>
              </a:defRPr>
            </a:pPr>
            <a:r>
              <a:rPr sz="2800">
                <a:solidFill>
                  <a:srgbClr val="002060"/>
                </a:solidFill>
              </a:rPr>
              <a:t>Click to edit Master text styles</a:t>
            </a:r>
          </a:p>
        </p:txBody>
      </p:sp>
      <p:sp>
        <p:nvSpPr>
          <p:cNvPr id="25" name="Shape 25"/>
          <p:cNvSpPr/>
          <p:nvPr/>
        </p:nvSpPr>
        <p:spPr>
          <a:xfrm>
            <a:off x="0" y="1524000"/>
            <a:ext cx="9144000" cy="1143000"/>
          </a:xfrm>
          <a:prstGeom prst="rect">
            <a:avLst/>
          </a:prstGeom>
          <a:solidFill>
            <a:srgbClr val="FFFFFF"/>
          </a:solidFill>
          <a:ln w="12700">
            <a:miter lim="400000"/>
          </a:ln>
        </p:spPr>
        <p:txBody>
          <a:bodyPr lIns="0" tIns="0" rIns="0" bIns="0" anchor="ctr"/>
          <a:lstStyle/>
          <a:p>
            <a:pPr lvl="0" algn="ctr">
              <a:defRPr>
                <a:solidFill>
                  <a:srgbClr val="FFFFFF"/>
                </a:solidFill>
              </a:defRPr>
            </a:pPr>
          </a:p>
        </p:txBody>
      </p:sp>
      <p:sp>
        <p:nvSpPr>
          <p:cNvPr id="26" name="Shape 26"/>
          <p:cNvSpPr/>
          <p:nvPr/>
        </p:nvSpPr>
        <p:spPr>
          <a:xfrm>
            <a:off x="0" y="1600200"/>
            <a:ext cx="1295400" cy="990600"/>
          </a:xfrm>
          <a:prstGeom prst="rect">
            <a:avLst/>
          </a:prstGeom>
          <a:solidFill>
            <a:srgbClr val="FEB80A"/>
          </a:solidFill>
          <a:ln w="12700">
            <a:miter lim="400000"/>
          </a:ln>
        </p:spPr>
        <p:txBody>
          <a:bodyPr lIns="0" tIns="0" rIns="0" bIns="0" anchor="ctr"/>
          <a:lstStyle/>
          <a:p>
            <a:pPr lvl="0" algn="ctr">
              <a:defRPr>
                <a:solidFill>
                  <a:srgbClr val="FFFFFF"/>
                </a:solidFill>
              </a:defRPr>
            </a:pPr>
          </a:p>
        </p:txBody>
      </p:sp>
      <p:sp>
        <p:nvSpPr>
          <p:cNvPr id="27" name="Shape 27"/>
          <p:cNvSpPr/>
          <p:nvPr/>
        </p:nvSpPr>
        <p:spPr>
          <a:xfrm>
            <a:off x="1371600" y="1600200"/>
            <a:ext cx="7772400" cy="990600"/>
          </a:xfrm>
          <a:prstGeom prst="rect">
            <a:avLst/>
          </a:prstGeom>
          <a:solidFill>
            <a:srgbClr val="002060"/>
          </a:solidFill>
          <a:ln w="12700">
            <a:miter lim="400000"/>
          </a:ln>
        </p:spPr>
        <p:txBody>
          <a:bodyPr lIns="0" tIns="0" rIns="0" bIns="0" anchor="ctr"/>
          <a:lstStyle/>
          <a:p>
            <a:pPr lvl="0" algn="ctr">
              <a:defRPr>
                <a:solidFill>
                  <a:srgbClr val="FFFFFF"/>
                </a:solidFill>
              </a:defRPr>
            </a:pPr>
          </a:p>
        </p:txBody>
      </p:sp>
      <p:sp>
        <p:nvSpPr>
          <p:cNvPr id="28" name="Shape 28"/>
          <p:cNvSpPr/>
          <p:nvPr>
            <p:ph type="title"/>
          </p:nvPr>
        </p:nvSpPr>
        <p:spPr>
          <a:xfrm>
            <a:off x="1371600" y="1447800"/>
            <a:ext cx="7620000" cy="1295400"/>
          </a:xfrm>
          <a:prstGeom prst="rect">
            <a:avLst/>
          </a:prstGeom>
        </p:spPr>
        <p:txBody>
          <a:bodyPr/>
          <a:lstStyle>
            <a:lvl1pPr>
              <a:defRPr>
                <a:solidFill>
                  <a:srgbClr val="FFFFFF"/>
                </a:solidFill>
              </a:defRPr>
            </a:lvl1pPr>
          </a:lstStyle>
          <a:p>
            <a:pPr lvl="0">
              <a:defRPr sz="1800">
                <a:solidFill>
                  <a:srgbClr val="000000"/>
                </a:solidFill>
              </a:defRPr>
            </a:pPr>
            <a:r>
              <a:rPr sz="4400">
                <a:solidFill>
                  <a:srgbClr val="FFFFFF"/>
                </a:solidFill>
              </a:rPr>
              <a:t>Click to edit Master title style</a:t>
            </a:r>
          </a:p>
        </p:txBody>
      </p:sp>
      <p:sp>
        <p:nvSpPr>
          <p:cNvPr id="29" name="Shape 29"/>
          <p:cNvSpPr/>
          <p:nvPr>
            <p:ph type="sldNum" sz="quarter" idx="2"/>
          </p:nvPr>
        </p:nvSpPr>
        <p:spPr>
          <a:xfrm>
            <a:off x="0" y="1886267"/>
            <a:ext cx="1295400" cy="434341"/>
          </a:xfrm>
          <a:prstGeom prst="rect">
            <a:avLst/>
          </a:prstGeom>
        </p:spPr>
        <p:txBody>
          <a:bodyPr>
            <a:spAutoFit/>
          </a:bodyPr>
          <a:lstStyle>
            <a:lvl1pPr>
              <a:defRPr sz="2400">
                <a:solidFill>
                  <a:srgbClr val="FFFFFF"/>
                </a:solidFill>
              </a:defRPr>
            </a:lvl1pPr>
          </a:lstStyle>
          <a:p>
            <a:pPr lvl="0"/>
            <a:fld id="{86CB4B4D-7CA3-9044-876B-883B54F8677D}" type="slidenum"/>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Custom Layout">
    <p:spTree>
      <p:nvGrpSpPr>
        <p:cNvPr id="1" name=""/>
        <p:cNvGrpSpPr/>
        <p:nvPr/>
      </p:nvGrpSpPr>
      <p:grpSpPr>
        <a:xfrm>
          <a:off x="0" y="0"/>
          <a:ext cx="0" cy="0"/>
          <a:chOff x="0" y="0"/>
          <a:chExt cx="0" cy="0"/>
        </a:xfrm>
      </p:grpSpPr>
      <p:sp>
        <p:nvSpPr>
          <p:cNvPr id="31" name="Shape 31"/>
          <p:cNvSpPr/>
          <p:nvPr>
            <p:ph type="title"/>
          </p:nvPr>
        </p:nvSpPr>
        <p:spPr>
          <a:prstGeom prst="rect">
            <a:avLst/>
          </a:prstGeom>
        </p:spPr>
        <p:txBody>
          <a:bodyPr/>
          <a:lstStyle/>
          <a:p>
            <a:pPr lvl="0">
              <a:defRPr sz="1800">
                <a:solidFill>
                  <a:srgbClr val="000000"/>
                </a:solidFill>
              </a:defRPr>
            </a:pPr>
            <a:r>
              <a:rPr sz="4400">
                <a:solidFill>
                  <a:srgbClr val="002060"/>
                </a:solidFill>
              </a:rPr>
              <a:t>Click to edit Master title style</a:t>
            </a:r>
          </a:p>
        </p:txBody>
      </p:sp>
      <p:sp>
        <p:nvSpPr>
          <p:cNvPr id="32" name="Shape 32"/>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4" name="Shape 34"/>
          <p:cNvSpPr/>
          <p:nvPr>
            <p:ph type="title"/>
          </p:nvPr>
        </p:nvSpPr>
        <p:spPr>
          <a:prstGeom prst="rect">
            <a:avLst/>
          </a:prstGeom>
        </p:spPr>
        <p:txBody>
          <a:bodyPr/>
          <a:lstStyle/>
          <a:p>
            <a:pPr lvl="0">
              <a:defRPr sz="1800">
                <a:solidFill>
                  <a:srgbClr val="000000"/>
                </a:solidFill>
              </a:defRPr>
            </a:pPr>
            <a:r>
              <a:rPr sz="4400">
                <a:solidFill>
                  <a:srgbClr val="002060"/>
                </a:solidFill>
              </a:rPr>
              <a:t>Click to edit Master title style</a:t>
            </a:r>
          </a:p>
        </p:txBody>
      </p:sp>
      <p:sp>
        <p:nvSpPr>
          <p:cNvPr id="35" name="Shape 35"/>
          <p:cNvSpPr/>
          <p:nvPr>
            <p:ph type="body" idx="1"/>
          </p:nvPr>
        </p:nvSpPr>
        <p:spPr>
          <a:xfrm>
            <a:off x="609600" y="1589567"/>
            <a:ext cx="3886200" cy="5268434"/>
          </a:xfrm>
          <a:prstGeom prst="rect">
            <a:avLst/>
          </a:prstGeom>
        </p:spPr>
        <p:txBody>
          <a:bodyPr/>
          <a:lstStyle/>
          <a:p>
            <a:pPr lvl="0">
              <a:defRPr sz="1800">
                <a:solidFill>
                  <a:srgbClr val="000000"/>
                </a:solidFill>
              </a:defRPr>
            </a:pPr>
            <a:r>
              <a:rPr sz="2900">
                <a:solidFill>
                  <a:srgbClr val="002060"/>
                </a:solidFill>
              </a:rPr>
              <a:t>Click to edit Master text styles</a:t>
            </a:r>
            <a:endParaRPr sz="2900">
              <a:solidFill>
                <a:srgbClr val="002060"/>
              </a:solidFill>
            </a:endParaRPr>
          </a:p>
          <a:p>
            <a:pPr lvl="1">
              <a:defRPr sz="1800">
                <a:solidFill>
                  <a:srgbClr val="000000"/>
                </a:solidFill>
              </a:defRPr>
            </a:pPr>
            <a:r>
              <a:rPr sz="2900">
                <a:solidFill>
                  <a:srgbClr val="002060"/>
                </a:solidFill>
              </a:rPr>
              <a:t>Second level</a:t>
            </a:r>
            <a:endParaRPr sz="2900">
              <a:solidFill>
                <a:srgbClr val="002060"/>
              </a:solidFill>
            </a:endParaRPr>
          </a:p>
          <a:p>
            <a:pPr lvl="2">
              <a:defRPr sz="1800">
                <a:solidFill>
                  <a:srgbClr val="000000"/>
                </a:solidFill>
              </a:defRPr>
            </a:pPr>
            <a:r>
              <a:rPr sz="2900">
                <a:solidFill>
                  <a:srgbClr val="002060"/>
                </a:solidFill>
              </a:rPr>
              <a:t>Third level</a:t>
            </a:r>
            <a:endParaRPr sz="2900">
              <a:solidFill>
                <a:srgbClr val="002060"/>
              </a:solidFill>
            </a:endParaRPr>
          </a:p>
          <a:p>
            <a:pPr lvl="3">
              <a:defRPr sz="1800">
                <a:solidFill>
                  <a:srgbClr val="000000"/>
                </a:solidFill>
              </a:defRPr>
            </a:pPr>
            <a:r>
              <a:rPr sz="2900">
                <a:solidFill>
                  <a:srgbClr val="002060"/>
                </a:solidFill>
              </a:rPr>
              <a:t>Fourth level</a:t>
            </a:r>
            <a:endParaRPr sz="2900">
              <a:solidFill>
                <a:srgbClr val="002060"/>
              </a:solidFill>
            </a:endParaRPr>
          </a:p>
          <a:p>
            <a:pPr lvl="4">
              <a:defRPr sz="1800">
                <a:solidFill>
                  <a:srgbClr val="000000"/>
                </a:solidFill>
              </a:defRPr>
            </a:pPr>
            <a:r>
              <a:rPr sz="2900">
                <a:solidFill>
                  <a:srgbClr val="002060"/>
                </a:solidFill>
              </a:rPr>
              <a:t>Fifth level</a:t>
            </a:r>
          </a:p>
        </p:txBody>
      </p:sp>
      <p:sp>
        <p:nvSpPr>
          <p:cNvPr id="36" name="Shape 36"/>
          <p:cNvSpPr/>
          <p:nvPr>
            <p:ph type="sldNum" sz="quarter" idx="2"/>
          </p:nvPr>
        </p:nvSpPr>
        <p:spPr>
          <a:prstGeom prst="rect">
            <a:avLst/>
          </a:prstGeom>
        </p:spPr>
        <p:txBody>
          <a:bodyPr/>
          <a:lstStyle/>
          <a:p>
            <a:pPr lvl="0"/>
            <a:fld id="{86CB4B4D-7CA3-9044-876B-883B54F8677D}" type="slidenum"/>
          </a:p>
        </p:txBody>
      </p:sp>
      <p:sp>
        <p:nvSpPr>
          <p:cNvPr id="37" name="Shape 37"/>
          <p:cNvSpPr/>
          <p:nvPr/>
        </p:nvSpPr>
        <p:spPr>
          <a:xfrm>
            <a:off x="0" y="1280160"/>
            <a:ext cx="533400" cy="237744"/>
          </a:xfrm>
          <a:prstGeom prst="rect">
            <a:avLst/>
          </a:prstGeom>
          <a:solidFill>
            <a:srgbClr val="B19663"/>
          </a:solidFill>
          <a:ln w="12700">
            <a:miter lim="400000"/>
          </a:ln>
        </p:spPr>
        <p:txBody>
          <a:bodyPr lIns="0" tIns="0" rIns="0" bIns="0" anchor="ctr"/>
          <a:lstStyle/>
          <a:p>
            <a:pPr lvl="0" algn="ctr">
              <a:defRPr>
                <a:solidFill>
                  <a:srgbClr val="FFFFFF"/>
                </a:solidFill>
              </a:defRPr>
            </a:pPr>
          </a:p>
        </p:txBody>
      </p:sp>
      <p:sp>
        <p:nvSpPr>
          <p:cNvPr id="38" name="Shape 38"/>
          <p:cNvSpPr/>
          <p:nvPr/>
        </p:nvSpPr>
        <p:spPr>
          <a:xfrm>
            <a:off x="609600" y="1280160"/>
            <a:ext cx="8534400" cy="228601"/>
          </a:xfrm>
          <a:prstGeom prst="rect">
            <a:avLst/>
          </a:prstGeom>
          <a:solidFill>
            <a:srgbClr val="004200"/>
          </a:solidFill>
          <a:ln w="12700">
            <a:miter lim="400000"/>
          </a:ln>
        </p:spPr>
        <p:txBody>
          <a:bodyPr lIns="0" tIns="0" rIns="0" bIns="0" anchor="ctr"/>
          <a:lstStyle/>
          <a:p>
            <a:pPr lvl="0" algn="ctr">
              <a:defRPr>
                <a:solidFill>
                  <a:srgbClr val="FFFFFF"/>
                </a:solidFill>
              </a:defRPr>
            </a:pPr>
          </a:p>
        </p:txBody>
      </p:sp>
      <p:sp>
        <p:nvSpPr>
          <p:cNvPr id="39" name="Shape 39"/>
          <p:cNvSpPr/>
          <p:nvPr/>
        </p:nvSpPr>
        <p:spPr>
          <a:xfrm>
            <a:off x="603504" y="1280160"/>
            <a:ext cx="8534401" cy="237744"/>
          </a:xfrm>
          <a:prstGeom prst="rect">
            <a:avLst/>
          </a:prstGeom>
          <a:solidFill>
            <a:srgbClr val="003482"/>
          </a:solidFill>
          <a:ln w="12700">
            <a:miter lim="400000"/>
          </a:ln>
        </p:spPr>
        <p:txBody>
          <a:bodyPr lIns="0" tIns="0" rIns="0" bIns="0" anchor="ctr"/>
          <a:lstStyle/>
          <a:p>
            <a:pPr lvl="0" algn="ctr">
              <a:defRPr>
                <a:solidFill>
                  <a:srgbClr val="FFFFFF"/>
                </a:solidFill>
              </a:defRPr>
            </a:pPr>
          </a:p>
        </p:txBody>
      </p:sp>
      <p:sp>
        <p:nvSpPr>
          <p:cNvPr id="40" name="Shape 40"/>
          <p:cNvSpPr/>
          <p:nvPr/>
        </p:nvSpPr>
        <p:spPr>
          <a:xfrm>
            <a:off x="0" y="1277111"/>
            <a:ext cx="533400" cy="246889"/>
          </a:xfrm>
          <a:prstGeom prst="rect">
            <a:avLst/>
          </a:prstGeom>
          <a:solidFill>
            <a:srgbClr val="800000"/>
          </a:solidFill>
          <a:ln w="12700">
            <a:miter lim="400000"/>
          </a:ln>
        </p:spPr>
        <p:txBody>
          <a:bodyPr lIns="0" tIns="0" rIns="0" bIns="0" anchor="ctr"/>
          <a:lstStyle/>
          <a:p>
            <a:pPr lvl="0" algn="ctr">
              <a:defRPr>
                <a:solidFill>
                  <a:srgbClr val="FFFFFF"/>
                </a:solidFill>
              </a:defRPr>
            </a:pP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2" name="Shape 42"/>
          <p:cNvSpPr/>
          <p:nvPr>
            <p:ph type="title"/>
          </p:nvPr>
        </p:nvSpPr>
        <p:spPr>
          <a:xfrm>
            <a:off x="533400" y="0"/>
            <a:ext cx="8153400" cy="1416050"/>
          </a:xfrm>
          <a:prstGeom prst="rect">
            <a:avLst/>
          </a:prstGeom>
        </p:spPr>
        <p:txBody>
          <a:bodyPr/>
          <a:lstStyle/>
          <a:p>
            <a:pPr lvl="0">
              <a:defRPr sz="1800">
                <a:solidFill>
                  <a:srgbClr val="000000"/>
                </a:solidFill>
              </a:defRPr>
            </a:pPr>
            <a:r>
              <a:rPr sz="4400">
                <a:solidFill>
                  <a:srgbClr val="002060"/>
                </a:solidFill>
              </a:rPr>
              <a:t>Click to edit Master title style</a:t>
            </a:r>
          </a:p>
        </p:txBody>
      </p:sp>
      <p:sp>
        <p:nvSpPr>
          <p:cNvPr id="43" name="Shape 43"/>
          <p:cNvSpPr/>
          <p:nvPr>
            <p:ph type="body" idx="1"/>
          </p:nvPr>
        </p:nvSpPr>
        <p:spPr>
          <a:xfrm>
            <a:off x="609600" y="2438400"/>
            <a:ext cx="3886200" cy="4419600"/>
          </a:xfrm>
          <a:prstGeom prst="rect">
            <a:avLst/>
          </a:prstGeom>
        </p:spPr>
        <p:txBody>
          <a:bodyPr/>
          <a:lstStyle/>
          <a:p>
            <a:pPr lvl="0">
              <a:defRPr sz="1800">
                <a:solidFill>
                  <a:srgbClr val="000000"/>
                </a:solidFill>
              </a:defRPr>
            </a:pPr>
            <a:r>
              <a:rPr sz="2900">
                <a:solidFill>
                  <a:srgbClr val="002060"/>
                </a:solidFill>
              </a:rPr>
              <a:t>Click to edit Master text styles</a:t>
            </a:r>
            <a:endParaRPr sz="2900">
              <a:solidFill>
                <a:srgbClr val="002060"/>
              </a:solidFill>
            </a:endParaRPr>
          </a:p>
          <a:p>
            <a:pPr lvl="1">
              <a:defRPr sz="1800">
                <a:solidFill>
                  <a:srgbClr val="000000"/>
                </a:solidFill>
              </a:defRPr>
            </a:pPr>
            <a:r>
              <a:rPr sz="2900">
                <a:solidFill>
                  <a:srgbClr val="002060"/>
                </a:solidFill>
              </a:rPr>
              <a:t>Second level</a:t>
            </a:r>
            <a:endParaRPr sz="2900">
              <a:solidFill>
                <a:srgbClr val="002060"/>
              </a:solidFill>
            </a:endParaRPr>
          </a:p>
          <a:p>
            <a:pPr lvl="2">
              <a:defRPr sz="1800">
                <a:solidFill>
                  <a:srgbClr val="000000"/>
                </a:solidFill>
              </a:defRPr>
            </a:pPr>
            <a:r>
              <a:rPr sz="2900">
                <a:solidFill>
                  <a:srgbClr val="002060"/>
                </a:solidFill>
              </a:rPr>
              <a:t>Third level</a:t>
            </a:r>
            <a:endParaRPr sz="2900">
              <a:solidFill>
                <a:srgbClr val="002060"/>
              </a:solidFill>
            </a:endParaRPr>
          </a:p>
          <a:p>
            <a:pPr lvl="3">
              <a:defRPr sz="1800">
                <a:solidFill>
                  <a:srgbClr val="000000"/>
                </a:solidFill>
              </a:defRPr>
            </a:pPr>
            <a:r>
              <a:rPr sz="2900">
                <a:solidFill>
                  <a:srgbClr val="002060"/>
                </a:solidFill>
              </a:rPr>
              <a:t>Fourth level</a:t>
            </a:r>
            <a:endParaRPr sz="2900">
              <a:solidFill>
                <a:srgbClr val="002060"/>
              </a:solidFill>
            </a:endParaRPr>
          </a:p>
          <a:p>
            <a:pPr lvl="4">
              <a:defRPr sz="1800">
                <a:solidFill>
                  <a:srgbClr val="000000"/>
                </a:solidFill>
              </a:defRPr>
            </a:pPr>
            <a:r>
              <a:rPr sz="2900">
                <a:solidFill>
                  <a:srgbClr val="002060"/>
                </a:solidFill>
              </a:rPr>
              <a:t>Fifth level</a:t>
            </a:r>
          </a:p>
        </p:txBody>
      </p:sp>
      <p:sp>
        <p:nvSpPr>
          <p:cNvPr id="44" name="Shape 4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46" name="Shape 46"/>
          <p:cNvSpPr/>
          <p:nvPr>
            <p:ph type="title"/>
          </p:nvPr>
        </p:nvSpPr>
        <p:spPr>
          <a:prstGeom prst="rect">
            <a:avLst/>
          </a:prstGeom>
        </p:spPr>
        <p:txBody>
          <a:bodyPr/>
          <a:lstStyle/>
          <a:p>
            <a:pPr lvl="0">
              <a:defRPr sz="1800">
                <a:solidFill>
                  <a:srgbClr val="000000"/>
                </a:solidFill>
              </a:defRPr>
            </a:pPr>
            <a:r>
              <a:rPr sz="4400">
                <a:solidFill>
                  <a:srgbClr val="002060"/>
                </a:solidFill>
              </a:rPr>
              <a:t>Click to edit Master title style</a:t>
            </a:r>
          </a:p>
        </p:txBody>
      </p:sp>
      <p:sp>
        <p:nvSpPr>
          <p:cNvPr id="47" name="Shape 47"/>
          <p:cNvSpPr/>
          <p:nvPr>
            <p:ph type="sldNum" sz="quarter" idx="2"/>
          </p:nvPr>
        </p:nvSpPr>
        <p:spPr>
          <a:prstGeom prst="rect">
            <a:avLst/>
          </a:prstGeom>
          <a:solidFill>
            <a:srgbClr val="B19663"/>
          </a:solidFill>
        </p:spPr>
        <p:txBody>
          <a:bodyPr/>
          <a:lstStyle>
            <a:lvl1pPr>
              <a:defRPr>
                <a:solidFill>
                  <a:srgbClr val="FFFFFF"/>
                </a:solidFill>
              </a:defRPr>
            </a:lvl1pPr>
          </a:lstStyle>
          <a:p>
            <a:pPr lvl="0"/>
            <a:fld id="{86CB4B4D-7CA3-9044-876B-883B54F8677D}" type="slidenum"/>
          </a:p>
        </p:txBody>
      </p:sp>
      <p:sp>
        <p:nvSpPr>
          <p:cNvPr id="48" name="Shape 48"/>
          <p:cNvSpPr/>
          <p:nvPr/>
        </p:nvSpPr>
        <p:spPr>
          <a:xfrm>
            <a:off x="594359" y="1295400"/>
            <a:ext cx="8549642" cy="228600"/>
          </a:xfrm>
          <a:prstGeom prst="rect">
            <a:avLst/>
          </a:prstGeom>
          <a:solidFill>
            <a:srgbClr val="004200"/>
          </a:solidFill>
          <a:ln w="19050">
            <a:solidFill>
              <a:srgbClr val="296A7A"/>
            </a:solidFill>
          </a:ln>
        </p:spPr>
        <p:txBody>
          <a:bodyPr lIns="0" tIns="0" rIns="0" bIns="0" anchor="ctr"/>
          <a:lstStyle/>
          <a:p>
            <a:pPr lvl="0" algn="ctr">
              <a:defRPr>
                <a:solidFill>
                  <a:srgbClr val="FFFFFF"/>
                </a:solidFill>
              </a:defRPr>
            </a:pPr>
          </a:p>
        </p:txBody>
      </p:sp>
      <p:sp>
        <p:nvSpPr>
          <p:cNvPr id="49" name="Shape 49"/>
          <p:cNvSpPr/>
          <p:nvPr/>
        </p:nvSpPr>
        <p:spPr>
          <a:xfrm>
            <a:off x="603504" y="1280160"/>
            <a:ext cx="8534401" cy="237744"/>
          </a:xfrm>
          <a:prstGeom prst="rect">
            <a:avLst/>
          </a:prstGeom>
          <a:solidFill>
            <a:srgbClr val="003482"/>
          </a:solidFill>
          <a:ln w="12700">
            <a:miter lim="400000"/>
          </a:ln>
        </p:spPr>
        <p:txBody>
          <a:bodyPr lIns="0" tIns="0" rIns="0" bIns="0" anchor="ctr"/>
          <a:lstStyle/>
          <a:p>
            <a:pPr lvl="0" algn="ctr">
              <a:defRPr>
                <a:solidFill>
                  <a:srgbClr val="FFFFFF"/>
                </a:solidFill>
              </a:defRPr>
            </a:pPr>
          </a:p>
        </p:txBody>
      </p:sp>
      <p:sp>
        <p:nvSpPr>
          <p:cNvPr id="50" name="Shape 50"/>
          <p:cNvSpPr/>
          <p:nvPr/>
        </p:nvSpPr>
        <p:spPr>
          <a:xfrm>
            <a:off x="0" y="1280160"/>
            <a:ext cx="533400" cy="237744"/>
          </a:xfrm>
          <a:prstGeom prst="rect">
            <a:avLst/>
          </a:prstGeom>
          <a:solidFill>
            <a:srgbClr val="800000"/>
          </a:solidFill>
          <a:ln w="12700">
            <a:miter lim="400000"/>
          </a:ln>
        </p:spPr>
        <p:txBody>
          <a:bodyPr lIns="0" tIns="0" rIns="0" bIns="0" anchor="ctr"/>
          <a:lstStyle/>
          <a:p>
            <a:pPr lvl="0" algn="ctr">
              <a:defRPr>
                <a:solidFill>
                  <a:srgbClr val="FFFFFF"/>
                </a:solidFill>
              </a:defRPr>
            </a:pP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sp>
        <p:nvSpPr>
          <p:cNvPr id="52" name="Shape 52"/>
          <p:cNvSpPr/>
          <p:nvPr>
            <p:ph type="sldNum" sz="quarter" idx="2"/>
          </p:nvPr>
        </p:nvSpPr>
        <p:spPr>
          <a:xfrm>
            <a:off x="0" y="6248400"/>
            <a:ext cx="533400" cy="381000"/>
          </a:xfrm>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54" name="Shape 54"/>
          <p:cNvSpPr/>
          <p:nvPr>
            <p:ph type="title"/>
          </p:nvPr>
        </p:nvSpPr>
        <p:spPr>
          <a:xfrm>
            <a:off x="609600" y="0"/>
            <a:ext cx="8077200" cy="1416050"/>
          </a:xfrm>
          <a:prstGeom prst="rect">
            <a:avLst/>
          </a:prstGeom>
        </p:spPr>
        <p:txBody>
          <a:bodyPr/>
          <a:lstStyle/>
          <a:p>
            <a:pPr lvl="0">
              <a:defRPr sz="1800">
                <a:solidFill>
                  <a:srgbClr val="000000"/>
                </a:solidFill>
              </a:defRPr>
            </a:pPr>
            <a:r>
              <a:rPr sz="4400">
                <a:solidFill>
                  <a:srgbClr val="002060"/>
                </a:solidFill>
              </a:rPr>
              <a:t>Click to edit Master title style</a:t>
            </a:r>
          </a:p>
        </p:txBody>
      </p:sp>
      <p:sp>
        <p:nvSpPr>
          <p:cNvPr id="55" name="Shape 55"/>
          <p:cNvSpPr/>
          <p:nvPr>
            <p:ph type="body" idx="1"/>
          </p:nvPr>
        </p:nvSpPr>
        <p:spPr>
          <a:xfrm>
            <a:off x="2362200" y="1752600"/>
            <a:ext cx="6400800" cy="5105400"/>
          </a:xfrm>
          <a:prstGeom prst="rect">
            <a:avLst/>
          </a:prstGeom>
        </p:spPr>
        <p:txBody>
          <a:bodyPr/>
          <a:lstStyle/>
          <a:p>
            <a:pPr lvl="0">
              <a:defRPr sz="1800">
                <a:solidFill>
                  <a:srgbClr val="000000"/>
                </a:solidFill>
              </a:defRPr>
            </a:pPr>
            <a:r>
              <a:rPr sz="2900">
                <a:solidFill>
                  <a:srgbClr val="002060"/>
                </a:solidFill>
              </a:rPr>
              <a:t>Click to edit Master text styles</a:t>
            </a:r>
            <a:endParaRPr sz="2900">
              <a:solidFill>
                <a:srgbClr val="002060"/>
              </a:solidFill>
            </a:endParaRPr>
          </a:p>
          <a:p>
            <a:pPr lvl="1">
              <a:defRPr sz="1800">
                <a:solidFill>
                  <a:srgbClr val="000000"/>
                </a:solidFill>
              </a:defRPr>
            </a:pPr>
            <a:r>
              <a:rPr sz="2900">
                <a:solidFill>
                  <a:srgbClr val="002060"/>
                </a:solidFill>
              </a:rPr>
              <a:t>Second level</a:t>
            </a:r>
            <a:endParaRPr sz="2900">
              <a:solidFill>
                <a:srgbClr val="002060"/>
              </a:solidFill>
            </a:endParaRPr>
          </a:p>
          <a:p>
            <a:pPr lvl="2">
              <a:defRPr sz="1800">
                <a:solidFill>
                  <a:srgbClr val="000000"/>
                </a:solidFill>
              </a:defRPr>
            </a:pPr>
            <a:r>
              <a:rPr sz="2900">
                <a:solidFill>
                  <a:srgbClr val="002060"/>
                </a:solidFill>
              </a:rPr>
              <a:t>Third level</a:t>
            </a:r>
            <a:endParaRPr sz="2900">
              <a:solidFill>
                <a:srgbClr val="002060"/>
              </a:solidFill>
            </a:endParaRPr>
          </a:p>
          <a:p>
            <a:pPr lvl="3">
              <a:defRPr sz="1800">
                <a:solidFill>
                  <a:srgbClr val="000000"/>
                </a:solidFill>
              </a:defRPr>
            </a:pPr>
            <a:r>
              <a:rPr sz="2900">
                <a:solidFill>
                  <a:srgbClr val="002060"/>
                </a:solidFill>
              </a:rPr>
              <a:t>Fourth level</a:t>
            </a:r>
            <a:endParaRPr sz="2900">
              <a:solidFill>
                <a:srgbClr val="002060"/>
              </a:solidFill>
            </a:endParaRPr>
          </a:p>
          <a:p>
            <a:pPr lvl="4">
              <a:defRPr sz="1800">
                <a:solidFill>
                  <a:srgbClr val="000000"/>
                </a:solidFill>
              </a:defRPr>
            </a:pPr>
            <a:r>
              <a:rPr sz="2900">
                <a:solidFill>
                  <a:srgbClr val="002060"/>
                </a:solidFill>
              </a:rPr>
              <a:t>Fifth level</a:t>
            </a:r>
          </a:p>
        </p:txBody>
      </p:sp>
      <p:pic>
        <p:nvPicPr>
          <p:cNvPr id="56" name="image4.png" descr="sm_pencil.png"/>
          <p:cNvPicPr/>
          <p:nvPr/>
        </p:nvPicPr>
        <p:blipFill>
          <a:blip r:embed="rId2">
            <a:extLst/>
          </a:blip>
          <a:stretch>
            <a:fillRect/>
          </a:stretch>
        </p:blipFill>
        <p:spPr>
          <a:xfrm>
            <a:off x="612648" y="1892985"/>
            <a:ext cx="1615308" cy="2145615"/>
          </a:xfrm>
          <a:prstGeom prst="rect">
            <a:avLst/>
          </a:prstGeom>
          <a:ln w="50800" cap="sq">
            <a:solidFill>
              <a:srgbClr val="800000"/>
            </a:solidFill>
            <a:miter/>
          </a:ln>
        </p:spPr>
      </p:pic>
      <p:sp>
        <p:nvSpPr>
          <p:cNvPr id="57" name="Shape 57"/>
          <p:cNvSpPr/>
          <p:nvPr/>
        </p:nvSpPr>
        <p:spPr>
          <a:xfrm>
            <a:off x="594359" y="1289303"/>
            <a:ext cx="8549642" cy="228601"/>
          </a:xfrm>
          <a:prstGeom prst="rect">
            <a:avLst/>
          </a:prstGeom>
          <a:solidFill>
            <a:srgbClr val="003482"/>
          </a:solidFill>
          <a:ln w="12700">
            <a:miter lim="400000"/>
          </a:ln>
        </p:spPr>
        <p:txBody>
          <a:bodyPr lIns="0" tIns="0" rIns="0" bIns="0" anchor="ctr"/>
          <a:lstStyle/>
          <a:p>
            <a:pPr lvl="0" algn="ctr">
              <a:defRPr>
                <a:solidFill>
                  <a:srgbClr val="FFFFFF"/>
                </a:solidFill>
              </a:defRPr>
            </a:pPr>
          </a:p>
        </p:txBody>
      </p:sp>
      <p:sp>
        <p:nvSpPr>
          <p:cNvPr id="58" name="Shape 58"/>
          <p:cNvSpPr/>
          <p:nvPr/>
        </p:nvSpPr>
        <p:spPr>
          <a:xfrm>
            <a:off x="0" y="1280160"/>
            <a:ext cx="533400" cy="237744"/>
          </a:xfrm>
          <a:prstGeom prst="rect">
            <a:avLst/>
          </a:prstGeom>
          <a:solidFill>
            <a:srgbClr val="800000"/>
          </a:solidFill>
          <a:ln w="12700">
            <a:miter lim="400000"/>
          </a:ln>
        </p:spPr>
        <p:txBody>
          <a:bodyPr lIns="0" tIns="0" rIns="0" bIns="0" anchor="ctr"/>
          <a:lstStyle/>
          <a:p>
            <a:pPr lvl="0" algn="ctr">
              <a:defRPr>
                <a:solidFill>
                  <a:srgbClr val="FFFFFF"/>
                </a:solidFill>
              </a:defRPr>
            </a:pP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Picture with Caption">
    <p:spTree>
      <p:nvGrpSpPr>
        <p:cNvPr id="1" name=""/>
        <p:cNvGrpSpPr/>
        <p:nvPr/>
      </p:nvGrpSpPr>
      <p:grpSpPr>
        <a:xfrm>
          <a:off x="0" y="0"/>
          <a:ext cx="0" cy="0"/>
          <a:chOff x="0" y="0"/>
          <a:chExt cx="0" cy="0"/>
        </a:xfrm>
      </p:grpSpPr>
      <p:sp>
        <p:nvSpPr>
          <p:cNvPr id="60" name="Shape 60"/>
          <p:cNvSpPr/>
          <p:nvPr>
            <p:ph type="body" idx="1"/>
          </p:nvPr>
        </p:nvSpPr>
        <p:spPr>
          <a:xfrm>
            <a:off x="1600200" y="5486400"/>
            <a:ext cx="7315200" cy="1371600"/>
          </a:xfrm>
          <a:prstGeom prst="rect">
            <a:avLst/>
          </a:prstGeom>
        </p:spPr>
        <p:txBody>
          <a:bodyPr/>
          <a:lstStyle>
            <a:lvl1pPr marL="0" indent="0">
              <a:buClrTx/>
              <a:buSzTx/>
              <a:buFontTx/>
              <a:buNone/>
              <a:defRPr sz="1700"/>
            </a:lvl1pPr>
          </a:lstStyle>
          <a:p>
            <a:pPr lvl="0">
              <a:defRPr sz="1800">
                <a:solidFill>
                  <a:srgbClr val="000000"/>
                </a:solidFill>
              </a:defRPr>
            </a:pPr>
            <a:r>
              <a:rPr sz="1700">
                <a:solidFill>
                  <a:srgbClr val="002060"/>
                </a:solidFill>
              </a:rPr>
              <a:t>Click to edit Master text styles</a:t>
            </a:r>
          </a:p>
        </p:txBody>
      </p:sp>
      <p:sp>
        <p:nvSpPr>
          <p:cNvPr id="61" name="Shape 61"/>
          <p:cNvSpPr/>
          <p:nvPr/>
        </p:nvSpPr>
        <p:spPr>
          <a:xfrm>
            <a:off x="-9145" y="4572000"/>
            <a:ext cx="9144001" cy="886967"/>
          </a:xfrm>
          <a:prstGeom prst="rect">
            <a:avLst/>
          </a:prstGeom>
          <a:solidFill>
            <a:srgbClr val="FFFFFF"/>
          </a:solidFill>
          <a:ln w="12700">
            <a:miter lim="400000"/>
          </a:ln>
        </p:spPr>
        <p:txBody>
          <a:bodyPr lIns="0" tIns="0" rIns="0" bIns="0" anchor="ctr"/>
          <a:lstStyle/>
          <a:p>
            <a:pPr lvl="0" algn="ctr">
              <a:defRPr>
                <a:solidFill>
                  <a:srgbClr val="FFFFFF"/>
                </a:solidFill>
              </a:defRPr>
            </a:pPr>
          </a:p>
        </p:txBody>
      </p:sp>
      <p:sp>
        <p:nvSpPr>
          <p:cNvPr id="62" name="Shape 62"/>
          <p:cNvSpPr/>
          <p:nvPr/>
        </p:nvSpPr>
        <p:spPr>
          <a:xfrm>
            <a:off x="-9145" y="4663440"/>
            <a:ext cx="1463042" cy="713233"/>
          </a:xfrm>
          <a:prstGeom prst="rect">
            <a:avLst/>
          </a:prstGeom>
          <a:solidFill>
            <a:srgbClr val="FEB80A"/>
          </a:solidFill>
          <a:ln w="12700">
            <a:miter lim="400000"/>
          </a:ln>
        </p:spPr>
        <p:txBody>
          <a:bodyPr lIns="0" tIns="0" rIns="0" bIns="0" anchor="ctr"/>
          <a:lstStyle/>
          <a:p>
            <a:pPr lvl="0" algn="ctr">
              <a:defRPr>
                <a:solidFill>
                  <a:srgbClr val="FFFFFF"/>
                </a:solidFill>
              </a:defRPr>
            </a:pPr>
          </a:p>
        </p:txBody>
      </p:sp>
      <p:sp>
        <p:nvSpPr>
          <p:cNvPr id="63" name="Shape 63"/>
          <p:cNvSpPr/>
          <p:nvPr/>
        </p:nvSpPr>
        <p:spPr>
          <a:xfrm>
            <a:off x="1545335" y="4654296"/>
            <a:ext cx="7598666" cy="713233"/>
          </a:xfrm>
          <a:prstGeom prst="rect">
            <a:avLst/>
          </a:prstGeom>
          <a:solidFill>
            <a:srgbClr val="3891A7"/>
          </a:solidFill>
          <a:ln w="12700">
            <a:miter lim="400000"/>
          </a:ln>
        </p:spPr>
        <p:txBody>
          <a:bodyPr lIns="0" tIns="0" rIns="0" bIns="0" anchor="ctr"/>
          <a:lstStyle/>
          <a:p>
            <a:pPr lvl="0" algn="ctr">
              <a:defRPr>
                <a:solidFill>
                  <a:srgbClr val="FFFFFF"/>
                </a:solidFill>
              </a:defRPr>
            </a:pPr>
          </a:p>
        </p:txBody>
      </p:sp>
      <p:sp>
        <p:nvSpPr>
          <p:cNvPr id="64" name="Shape 64"/>
          <p:cNvSpPr/>
          <p:nvPr>
            <p:ph type="title"/>
          </p:nvPr>
        </p:nvSpPr>
        <p:spPr>
          <a:xfrm>
            <a:off x="1600200" y="4495800"/>
            <a:ext cx="7315200" cy="990600"/>
          </a:xfrm>
          <a:prstGeom prst="rect">
            <a:avLst/>
          </a:prstGeom>
        </p:spPr>
        <p:txBody>
          <a:bodyPr/>
          <a:lstStyle>
            <a:lvl1pPr>
              <a:defRPr sz="2800">
                <a:solidFill>
                  <a:srgbClr val="FFFFFF"/>
                </a:solidFill>
              </a:defRPr>
            </a:lvl1pPr>
          </a:lstStyle>
          <a:p>
            <a:pPr lvl="0">
              <a:defRPr sz="1800">
                <a:solidFill>
                  <a:srgbClr val="000000"/>
                </a:solidFill>
              </a:defRPr>
            </a:pPr>
            <a:r>
              <a:rPr sz="2800">
                <a:solidFill>
                  <a:srgbClr val="FFFFFF"/>
                </a:solidFill>
              </a:rPr>
              <a:t>Click to edit Master title style</a:t>
            </a:r>
          </a:p>
        </p:txBody>
      </p:sp>
      <p:sp>
        <p:nvSpPr>
          <p:cNvPr id="65" name="Shape 65"/>
          <p:cNvSpPr/>
          <p:nvPr/>
        </p:nvSpPr>
        <p:spPr>
          <a:xfrm>
            <a:off x="1447799" y="0"/>
            <a:ext cx="100586" cy="6867143"/>
          </a:xfrm>
          <a:prstGeom prst="rect">
            <a:avLst/>
          </a:prstGeom>
          <a:solidFill>
            <a:srgbClr val="FFFFFF"/>
          </a:solidFill>
          <a:ln w="12700">
            <a:miter lim="400000"/>
          </a:ln>
        </p:spPr>
        <p:txBody>
          <a:bodyPr lIns="0" tIns="0" rIns="0" bIns="0" anchor="ctr"/>
          <a:lstStyle/>
          <a:p>
            <a:pPr lvl="0" algn="ctr">
              <a:defRPr>
                <a:solidFill>
                  <a:srgbClr val="FFFFFF"/>
                </a:solidFill>
              </a:defRPr>
            </a:pPr>
          </a:p>
        </p:txBody>
      </p:sp>
      <p:sp>
        <p:nvSpPr>
          <p:cNvPr id="66" name="Shape 66"/>
          <p:cNvSpPr/>
          <p:nvPr>
            <p:ph type="sldNum" sz="quarter" idx="2"/>
          </p:nvPr>
        </p:nvSpPr>
        <p:spPr>
          <a:xfrm>
            <a:off x="0" y="4667248"/>
            <a:ext cx="1447800" cy="663579"/>
          </a:xfrm>
          <a:prstGeom prst="rect">
            <a:avLst/>
          </a:prstGeom>
        </p:spPr>
        <p:txBody>
          <a:bodyPr/>
          <a:lstStyle>
            <a:lvl1pPr>
              <a:defRPr sz="2800"/>
            </a:lvl1pPr>
          </a:lstStyle>
          <a:p>
            <a:pPr lvl="0"/>
            <a:fld id="{86CB4B4D-7CA3-9044-876B-883B54F8677D}" type="slidenum"/>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68" name="Shape 68"/>
          <p:cNvSpPr/>
          <p:nvPr>
            <p:ph type="title"/>
          </p:nvPr>
        </p:nvSpPr>
        <p:spPr>
          <a:prstGeom prst="rect">
            <a:avLst/>
          </a:prstGeom>
        </p:spPr>
        <p:txBody>
          <a:bodyPr/>
          <a:lstStyle/>
          <a:p>
            <a:pPr lvl="0">
              <a:defRPr sz="1800">
                <a:solidFill>
                  <a:srgbClr val="000000"/>
                </a:solidFill>
              </a:defRPr>
            </a:pPr>
            <a:r>
              <a:rPr sz="4400">
                <a:solidFill>
                  <a:srgbClr val="002060"/>
                </a:solidFill>
              </a:rPr>
              <a:t>Click to edit Master title style</a:t>
            </a:r>
          </a:p>
        </p:txBody>
      </p:sp>
      <p:sp>
        <p:nvSpPr>
          <p:cNvPr id="69" name="Shape 69"/>
          <p:cNvSpPr/>
          <p:nvPr>
            <p:ph type="body" idx="1"/>
          </p:nvPr>
        </p:nvSpPr>
        <p:spPr>
          <a:prstGeom prst="rect">
            <a:avLst/>
          </a:prstGeom>
        </p:spPr>
        <p:txBody>
          <a:bodyPr/>
          <a:lstStyle/>
          <a:p>
            <a:pPr lvl="0">
              <a:defRPr sz="1800">
                <a:solidFill>
                  <a:srgbClr val="000000"/>
                </a:solidFill>
              </a:defRPr>
            </a:pPr>
            <a:r>
              <a:rPr sz="2900">
                <a:solidFill>
                  <a:srgbClr val="002060"/>
                </a:solidFill>
              </a:rPr>
              <a:t>Click to edit Master text styles</a:t>
            </a:r>
            <a:endParaRPr sz="2900">
              <a:solidFill>
                <a:srgbClr val="002060"/>
              </a:solidFill>
            </a:endParaRPr>
          </a:p>
          <a:p>
            <a:pPr lvl="1">
              <a:defRPr sz="1800">
                <a:solidFill>
                  <a:srgbClr val="000000"/>
                </a:solidFill>
              </a:defRPr>
            </a:pPr>
            <a:r>
              <a:rPr sz="2900">
                <a:solidFill>
                  <a:srgbClr val="002060"/>
                </a:solidFill>
              </a:rPr>
              <a:t>Second level</a:t>
            </a:r>
            <a:endParaRPr sz="2900">
              <a:solidFill>
                <a:srgbClr val="002060"/>
              </a:solidFill>
            </a:endParaRPr>
          </a:p>
          <a:p>
            <a:pPr lvl="2">
              <a:defRPr sz="1800">
                <a:solidFill>
                  <a:srgbClr val="000000"/>
                </a:solidFill>
              </a:defRPr>
            </a:pPr>
            <a:r>
              <a:rPr sz="2900">
                <a:solidFill>
                  <a:srgbClr val="002060"/>
                </a:solidFill>
              </a:rPr>
              <a:t>Third level</a:t>
            </a:r>
            <a:endParaRPr sz="2900">
              <a:solidFill>
                <a:srgbClr val="002060"/>
              </a:solidFill>
            </a:endParaRPr>
          </a:p>
          <a:p>
            <a:pPr lvl="3">
              <a:defRPr sz="1800">
                <a:solidFill>
                  <a:srgbClr val="000000"/>
                </a:solidFill>
              </a:defRPr>
            </a:pPr>
            <a:r>
              <a:rPr sz="2900">
                <a:solidFill>
                  <a:srgbClr val="002060"/>
                </a:solidFill>
              </a:rPr>
              <a:t>Fourth level</a:t>
            </a:r>
            <a:endParaRPr sz="2900">
              <a:solidFill>
                <a:srgbClr val="002060"/>
              </a:solidFill>
            </a:endParaRPr>
          </a:p>
          <a:p>
            <a:pPr lvl="4">
              <a:defRPr sz="1800">
                <a:solidFill>
                  <a:srgbClr val="000000"/>
                </a:solidFill>
              </a:defRPr>
            </a:pPr>
            <a:r>
              <a:rPr sz="2900">
                <a:solidFill>
                  <a:srgbClr val="002060"/>
                </a:solidFill>
              </a:rPr>
              <a:t>Fifth level</a:t>
            </a:r>
          </a:p>
        </p:txBody>
      </p:sp>
      <p:sp>
        <p:nvSpPr>
          <p:cNvPr id="70" name="Shape 7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Vertical Title and Text">
    <p:spTree>
      <p:nvGrpSpPr>
        <p:cNvPr id="1" name=""/>
        <p:cNvGrpSpPr/>
        <p:nvPr/>
      </p:nvGrpSpPr>
      <p:grpSpPr>
        <a:xfrm>
          <a:off x="0" y="0"/>
          <a:ext cx="0" cy="0"/>
          <a:chOff x="0" y="0"/>
          <a:chExt cx="0" cy="0"/>
        </a:xfrm>
      </p:grpSpPr>
      <p:sp>
        <p:nvSpPr>
          <p:cNvPr id="72" name="Shape 72"/>
          <p:cNvSpPr/>
          <p:nvPr>
            <p:ph type="title"/>
          </p:nvPr>
        </p:nvSpPr>
        <p:spPr>
          <a:xfrm>
            <a:off x="6553200" y="0"/>
            <a:ext cx="2057400" cy="6735763"/>
          </a:xfrm>
          <a:prstGeom prst="rect">
            <a:avLst/>
          </a:prstGeom>
        </p:spPr>
        <p:txBody>
          <a:bodyPr/>
          <a:lstStyle/>
          <a:p>
            <a:pPr lvl="0">
              <a:defRPr sz="1800">
                <a:solidFill>
                  <a:srgbClr val="000000"/>
                </a:solidFill>
              </a:defRPr>
            </a:pPr>
            <a:r>
              <a:rPr sz="4400">
                <a:solidFill>
                  <a:srgbClr val="002060"/>
                </a:solidFill>
              </a:rPr>
              <a:t>Click to edit Master title style</a:t>
            </a:r>
          </a:p>
        </p:txBody>
      </p:sp>
      <p:sp>
        <p:nvSpPr>
          <p:cNvPr id="73" name="Shape 73"/>
          <p:cNvSpPr/>
          <p:nvPr>
            <p:ph type="body" idx="1"/>
          </p:nvPr>
        </p:nvSpPr>
        <p:spPr>
          <a:xfrm>
            <a:off x="457200" y="609600"/>
            <a:ext cx="5562600" cy="6248400"/>
          </a:xfrm>
          <a:prstGeom prst="rect">
            <a:avLst/>
          </a:prstGeom>
        </p:spPr>
        <p:txBody>
          <a:bodyPr/>
          <a:lstStyle/>
          <a:p>
            <a:pPr lvl="0">
              <a:defRPr sz="1800">
                <a:solidFill>
                  <a:srgbClr val="000000"/>
                </a:solidFill>
              </a:defRPr>
            </a:pPr>
            <a:r>
              <a:rPr sz="2900">
                <a:solidFill>
                  <a:srgbClr val="002060"/>
                </a:solidFill>
              </a:rPr>
              <a:t>Click to edit Master text styles</a:t>
            </a:r>
            <a:endParaRPr sz="2900">
              <a:solidFill>
                <a:srgbClr val="002060"/>
              </a:solidFill>
            </a:endParaRPr>
          </a:p>
          <a:p>
            <a:pPr lvl="1">
              <a:defRPr sz="1800">
                <a:solidFill>
                  <a:srgbClr val="000000"/>
                </a:solidFill>
              </a:defRPr>
            </a:pPr>
            <a:r>
              <a:rPr sz="2900">
                <a:solidFill>
                  <a:srgbClr val="002060"/>
                </a:solidFill>
              </a:rPr>
              <a:t>Second level</a:t>
            </a:r>
            <a:endParaRPr sz="2900">
              <a:solidFill>
                <a:srgbClr val="002060"/>
              </a:solidFill>
            </a:endParaRPr>
          </a:p>
          <a:p>
            <a:pPr lvl="2">
              <a:defRPr sz="1800">
                <a:solidFill>
                  <a:srgbClr val="000000"/>
                </a:solidFill>
              </a:defRPr>
            </a:pPr>
            <a:r>
              <a:rPr sz="2900">
                <a:solidFill>
                  <a:srgbClr val="002060"/>
                </a:solidFill>
              </a:rPr>
              <a:t>Third level</a:t>
            </a:r>
            <a:endParaRPr sz="2900">
              <a:solidFill>
                <a:srgbClr val="002060"/>
              </a:solidFill>
            </a:endParaRPr>
          </a:p>
          <a:p>
            <a:pPr lvl="3">
              <a:defRPr sz="1800">
                <a:solidFill>
                  <a:srgbClr val="000000"/>
                </a:solidFill>
              </a:defRPr>
            </a:pPr>
            <a:r>
              <a:rPr sz="2900">
                <a:solidFill>
                  <a:srgbClr val="002060"/>
                </a:solidFill>
              </a:rPr>
              <a:t>Fourth level</a:t>
            </a:r>
            <a:endParaRPr sz="2900">
              <a:solidFill>
                <a:srgbClr val="002060"/>
              </a:solidFill>
            </a:endParaRPr>
          </a:p>
          <a:p>
            <a:pPr lvl="4">
              <a:defRPr sz="1800">
                <a:solidFill>
                  <a:srgbClr val="000000"/>
                </a:solidFill>
              </a:defRPr>
            </a:pPr>
            <a:r>
              <a:rPr sz="2900">
                <a:solidFill>
                  <a:srgbClr val="002060"/>
                </a:solidFill>
              </a:rPr>
              <a:t>Fifth level</a:t>
            </a:r>
          </a:p>
        </p:txBody>
      </p:sp>
      <p:sp>
        <p:nvSpPr>
          <p:cNvPr id="74" name="Shape 74"/>
          <p:cNvSpPr/>
          <p:nvPr/>
        </p:nvSpPr>
        <p:spPr>
          <a:xfrm>
            <a:off x="6096317" y="0"/>
            <a:ext cx="320041" cy="6858000"/>
          </a:xfrm>
          <a:prstGeom prst="rect">
            <a:avLst/>
          </a:prstGeom>
          <a:solidFill>
            <a:srgbClr val="FFFFFF"/>
          </a:solidFill>
          <a:ln w="12700">
            <a:miter lim="400000"/>
          </a:ln>
        </p:spPr>
        <p:txBody>
          <a:bodyPr lIns="0" tIns="0" rIns="0" bIns="0" anchor="ctr"/>
          <a:lstStyle/>
          <a:p>
            <a:pPr lvl="0" algn="ctr">
              <a:defRPr>
                <a:solidFill>
                  <a:srgbClr val="FFFFFF"/>
                </a:solidFill>
              </a:defRPr>
            </a:pPr>
          </a:p>
        </p:txBody>
      </p:sp>
      <p:sp>
        <p:nvSpPr>
          <p:cNvPr id="75" name="Shape 75"/>
          <p:cNvSpPr/>
          <p:nvPr/>
        </p:nvSpPr>
        <p:spPr>
          <a:xfrm>
            <a:off x="6142037" y="609600"/>
            <a:ext cx="228601" cy="6248400"/>
          </a:xfrm>
          <a:prstGeom prst="rect">
            <a:avLst/>
          </a:prstGeom>
          <a:solidFill>
            <a:srgbClr val="3891A7"/>
          </a:solidFill>
          <a:ln w="12700">
            <a:miter lim="400000"/>
          </a:ln>
        </p:spPr>
        <p:txBody>
          <a:bodyPr lIns="0" tIns="0" rIns="0" bIns="0" anchor="ctr"/>
          <a:lstStyle/>
          <a:p>
            <a:pPr lvl="0" algn="ctr">
              <a:defRPr>
                <a:solidFill>
                  <a:srgbClr val="FFFFFF"/>
                </a:solidFill>
              </a:defRPr>
            </a:pPr>
          </a:p>
        </p:txBody>
      </p:sp>
      <p:sp>
        <p:nvSpPr>
          <p:cNvPr id="76" name="Shape 76"/>
          <p:cNvSpPr/>
          <p:nvPr/>
        </p:nvSpPr>
        <p:spPr>
          <a:xfrm>
            <a:off x="6142037" y="0"/>
            <a:ext cx="228601" cy="533400"/>
          </a:xfrm>
          <a:prstGeom prst="rect">
            <a:avLst/>
          </a:prstGeom>
          <a:solidFill>
            <a:srgbClr val="FEB80A"/>
          </a:solidFill>
          <a:ln w="12700">
            <a:miter lim="400000"/>
          </a:ln>
        </p:spPr>
        <p:txBody>
          <a:bodyPr lIns="0" tIns="0" rIns="0" bIns="0" anchor="ctr"/>
          <a:lstStyle/>
          <a:p>
            <a:pPr lvl="0" algn="ctr">
              <a:defRPr>
                <a:solidFill>
                  <a:srgbClr val="FFFFFF"/>
                </a:solidFill>
              </a:defRPr>
            </a:pPr>
          </a:p>
        </p:txBody>
      </p:sp>
      <p:sp>
        <p:nvSpPr>
          <p:cNvPr id="77" name="Shape 77"/>
          <p:cNvSpPr/>
          <p:nvPr>
            <p:ph type="sldNum" sz="quarter" idx="2"/>
          </p:nvPr>
        </p:nvSpPr>
        <p:spPr>
          <a:xfrm rot="5400000">
            <a:off x="5989637" y="144462"/>
            <a:ext cx="533401" cy="244476"/>
          </a:xfrm>
          <a:prstGeom prst="rect">
            <a:avLst/>
          </a:prstGeom>
        </p:spPr>
        <p:txBody>
          <a:bodyPr/>
          <a:lstStyle/>
          <a:p>
            <a:pPr lvl="0"/>
            <a:fld id="{86CB4B4D-7CA3-9044-876B-883B54F8677D}" type="slidenum"/>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tile tx="0" ty="0" sx="100000" sy="100000" flip="none" algn="tl"/>
        </a:blipFill>
      </p:bgPr>
    </p:bg>
    <p:spTree>
      <p:nvGrpSpPr>
        <p:cNvPr id="1" name=""/>
        <p:cNvGrpSpPr/>
        <p:nvPr/>
      </p:nvGrpSpPr>
      <p:grpSpPr>
        <a:xfrm>
          <a:off x="0" y="0"/>
          <a:ext cx="0" cy="0"/>
          <a:chOff x="0" y="0"/>
          <a:chExt cx="0" cy="0"/>
        </a:xfrm>
      </p:grpSpPr>
      <p:sp>
        <p:nvSpPr>
          <p:cNvPr id="2" name="Shape 2"/>
          <p:cNvSpPr/>
          <p:nvPr/>
        </p:nvSpPr>
        <p:spPr>
          <a:xfrm>
            <a:off x="0" y="1234439"/>
            <a:ext cx="9144000" cy="320041"/>
          </a:xfrm>
          <a:prstGeom prst="rect">
            <a:avLst/>
          </a:prstGeom>
          <a:solidFill>
            <a:srgbClr val="FFFFFF"/>
          </a:solidFill>
          <a:ln w="12700">
            <a:miter lim="400000"/>
          </a:ln>
        </p:spPr>
        <p:txBody>
          <a:bodyPr lIns="0" tIns="0" rIns="0" bIns="0" anchor="ctr"/>
          <a:lstStyle/>
          <a:p>
            <a:pPr lvl="0" algn="ctr">
              <a:defRPr>
                <a:solidFill>
                  <a:srgbClr val="FFFFFF"/>
                </a:solidFill>
              </a:defRPr>
            </a:pPr>
          </a:p>
        </p:txBody>
      </p:sp>
      <p:sp>
        <p:nvSpPr>
          <p:cNvPr id="3" name="Shape 3"/>
          <p:cNvSpPr/>
          <p:nvPr/>
        </p:nvSpPr>
        <p:spPr>
          <a:xfrm>
            <a:off x="0" y="1280160"/>
            <a:ext cx="533400" cy="228601"/>
          </a:xfrm>
          <a:prstGeom prst="rect">
            <a:avLst/>
          </a:prstGeom>
          <a:solidFill>
            <a:srgbClr val="FEB80A"/>
          </a:solidFill>
          <a:ln w="12700">
            <a:miter lim="400000"/>
          </a:ln>
        </p:spPr>
        <p:txBody>
          <a:bodyPr lIns="0" tIns="0" rIns="0" bIns="0" anchor="ctr"/>
          <a:lstStyle/>
          <a:p>
            <a:pPr lvl="0" algn="ctr">
              <a:defRPr>
                <a:solidFill>
                  <a:srgbClr val="FFFFFF"/>
                </a:solidFill>
              </a:defRPr>
            </a:pPr>
          </a:p>
        </p:txBody>
      </p:sp>
      <p:sp>
        <p:nvSpPr>
          <p:cNvPr id="4" name="Shape 4"/>
          <p:cNvSpPr/>
          <p:nvPr/>
        </p:nvSpPr>
        <p:spPr>
          <a:xfrm>
            <a:off x="590550" y="1280160"/>
            <a:ext cx="8553450" cy="228601"/>
          </a:xfrm>
          <a:prstGeom prst="rect">
            <a:avLst/>
          </a:prstGeom>
          <a:solidFill>
            <a:srgbClr val="3891A7"/>
          </a:solidFill>
          <a:ln w="12700">
            <a:miter lim="400000"/>
          </a:ln>
        </p:spPr>
        <p:txBody>
          <a:bodyPr lIns="0" tIns="0" rIns="0" bIns="0" anchor="ctr"/>
          <a:lstStyle/>
          <a:p>
            <a:pPr lvl="0" algn="ctr">
              <a:defRPr>
                <a:solidFill>
                  <a:srgbClr val="FFFFFF"/>
                </a:solidFill>
              </a:defRPr>
            </a:pPr>
          </a:p>
        </p:txBody>
      </p:sp>
      <p:sp>
        <p:nvSpPr>
          <p:cNvPr id="5" name="Shape 5"/>
          <p:cNvSpPr/>
          <p:nvPr/>
        </p:nvSpPr>
        <p:spPr>
          <a:xfrm>
            <a:off x="594359" y="1295400"/>
            <a:ext cx="8549642" cy="228600"/>
          </a:xfrm>
          <a:prstGeom prst="rect">
            <a:avLst/>
          </a:prstGeom>
          <a:solidFill>
            <a:srgbClr val="990000"/>
          </a:solidFill>
          <a:ln w="12700">
            <a:miter lim="400000"/>
          </a:ln>
        </p:spPr>
        <p:txBody>
          <a:bodyPr lIns="0" tIns="0" rIns="0" bIns="0" anchor="ctr"/>
          <a:lstStyle/>
          <a:p>
            <a:pPr lvl="0" algn="ctr">
              <a:defRPr>
                <a:solidFill>
                  <a:srgbClr val="FFFFFF"/>
                </a:solidFill>
              </a:defRPr>
            </a:pPr>
          </a:p>
        </p:txBody>
      </p:sp>
      <p:sp>
        <p:nvSpPr>
          <p:cNvPr id="6" name="Shape 6"/>
          <p:cNvSpPr/>
          <p:nvPr/>
        </p:nvSpPr>
        <p:spPr>
          <a:xfrm>
            <a:off x="594360" y="1295400"/>
            <a:ext cx="8540496" cy="228600"/>
          </a:xfrm>
          <a:prstGeom prst="rect">
            <a:avLst/>
          </a:prstGeom>
          <a:solidFill>
            <a:srgbClr val="002060"/>
          </a:solidFill>
          <a:ln w="19050">
            <a:solidFill>
              <a:srgbClr val="296A7A"/>
            </a:solidFill>
          </a:ln>
        </p:spPr>
        <p:txBody>
          <a:bodyPr lIns="0" tIns="0" rIns="0" bIns="0" anchor="ctr"/>
          <a:lstStyle/>
          <a:p>
            <a:pPr lvl="0" algn="ctr">
              <a:defRPr>
                <a:solidFill>
                  <a:srgbClr val="FFFFFF"/>
                </a:solidFill>
              </a:defRPr>
            </a:pPr>
          </a:p>
        </p:txBody>
      </p:sp>
      <p:sp>
        <p:nvSpPr>
          <p:cNvPr id="7" name="Shape 7"/>
          <p:cNvSpPr/>
          <p:nvPr>
            <p:ph type="title"/>
          </p:nvPr>
        </p:nvSpPr>
        <p:spPr>
          <a:xfrm>
            <a:off x="609600" y="0"/>
            <a:ext cx="8153400" cy="144780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lvl="0">
              <a:defRPr sz="1800">
                <a:solidFill>
                  <a:srgbClr val="000000"/>
                </a:solidFill>
              </a:defRPr>
            </a:pPr>
            <a:r>
              <a:rPr sz="4400">
                <a:solidFill>
                  <a:srgbClr val="002060"/>
                </a:solidFill>
              </a:rPr>
              <a:t>Click to edit Master title style</a:t>
            </a:r>
          </a:p>
        </p:txBody>
      </p:sp>
      <p:sp>
        <p:nvSpPr>
          <p:cNvPr id="8" name="Shape 8"/>
          <p:cNvSpPr/>
          <p:nvPr>
            <p:ph type="body" idx="1"/>
          </p:nvPr>
        </p:nvSpPr>
        <p:spPr>
          <a:xfrm>
            <a:off x="612648" y="1600200"/>
            <a:ext cx="8153401" cy="52578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lvl="0">
              <a:defRPr sz="1800">
                <a:solidFill>
                  <a:srgbClr val="000000"/>
                </a:solidFill>
              </a:defRPr>
            </a:pPr>
            <a:r>
              <a:rPr sz="2900">
                <a:solidFill>
                  <a:srgbClr val="002060"/>
                </a:solidFill>
              </a:rPr>
              <a:t>Click to edit Master text styles</a:t>
            </a:r>
            <a:endParaRPr sz="2900">
              <a:solidFill>
                <a:srgbClr val="002060"/>
              </a:solidFill>
            </a:endParaRPr>
          </a:p>
          <a:p>
            <a:pPr lvl="1">
              <a:defRPr sz="1800">
                <a:solidFill>
                  <a:srgbClr val="000000"/>
                </a:solidFill>
              </a:defRPr>
            </a:pPr>
            <a:r>
              <a:rPr sz="2900">
                <a:solidFill>
                  <a:srgbClr val="002060"/>
                </a:solidFill>
              </a:rPr>
              <a:t>Second level</a:t>
            </a:r>
            <a:endParaRPr sz="2900">
              <a:solidFill>
                <a:srgbClr val="002060"/>
              </a:solidFill>
            </a:endParaRPr>
          </a:p>
          <a:p>
            <a:pPr lvl="2">
              <a:defRPr sz="1800">
                <a:solidFill>
                  <a:srgbClr val="000000"/>
                </a:solidFill>
              </a:defRPr>
            </a:pPr>
            <a:r>
              <a:rPr sz="2900">
                <a:solidFill>
                  <a:srgbClr val="002060"/>
                </a:solidFill>
              </a:rPr>
              <a:t>Third level</a:t>
            </a:r>
            <a:endParaRPr sz="2900">
              <a:solidFill>
                <a:srgbClr val="002060"/>
              </a:solidFill>
            </a:endParaRPr>
          </a:p>
          <a:p>
            <a:pPr lvl="3">
              <a:defRPr sz="1800">
                <a:solidFill>
                  <a:srgbClr val="000000"/>
                </a:solidFill>
              </a:defRPr>
            </a:pPr>
            <a:r>
              <a:rPr sz="2900">
                <a:solidFill>
                  <a:srgbClr val="002060"/>
                </a:solidFill>
              </a:rPr>
              <a:t>Fourth level</a:t>
            </a:r>
            <a:endParaRPr sz="2900">
              <a:solidFill>
                <a:srgbClr val="002060"/>
              </a:solidFill>
            </a:endParaRPr>
          </a:p>
          <a:p>
            <a:pPr lvl="4">
              <a:defRPr sz="1800">
                <a:solidFill>
                  <a:srgbClr val="000000"/>
                </a:solidFill>
              </a:defRPr>
            </a:pPr>
            <a:r>
              <a:rPr sz="2900">
                <a:solidFill>
                  <a:srgbClr val="002060"/>
                </a:solidFill>
              </a:rPr>
              <a:t>Fifth level</a:t>
            </a:r>
          </a:p>
        </p:txBody>
      </p:sp>
      <p:sp>
        <p:nvSpPr>
          <p:cNvPr id="9" name="Shape 9"/>
          <p:cNvSpPr/>
          <p:nvPr>
            <p:ph type="sldNum" sz="quarter" idx="2"/>
          </p:nvPr>
        </p:nvSpPr>
        <p:spPr>
          <a:xfrm>
            <a:off x="0" y="1272221"/>
            <a:ext cx="533400" cy="244477"/>
          </a:xfrm>
          <a:prstGeom prst="rect">
            <a:avLst/>
          </a:prstGeom>
          <a:ln w="12700">
            <a:miter lim="400000"/>
          </a:ln>
        </p:spPr>
        <p:txBody>
          <a:bodyPr lIns="45719" rIns="45719" anchor="ctr">
            <a:normAutofit fontScale="100000" lnSpcReduction="0"/>
          </a:bodyPr>
          <a:lstStyle>
            <a:lvl1pPr algn="ctr">
              <a:defRPr b="1" sz="1200">
                <a:solidFill>
                  <a:srgbClr val="4F271C"/>
                </a:solidFill>
              </a:defRPr>
            </a:lvl1pPr>
          </a:lstStyle>
          <a:p>
            <a:pPr lvl="0"/>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spd="med" advClick="1"/>
  <p:txStyles>
    <p:titleStyle>
      <a:lvl1pPr>
        <a:defRPr sz="4400">
          <a:solidFill>
            <a:srgbClr val="002060"/>
          </a:solidFill>
          <a:latin typeface="Tw Cen MT"/>
          <a:ea typeface="Tw Cen MT"/>
          <a:cs typeface="Tw Cen MT"/>
          <a:sym typeface="Tw Cen MT"/>
        </a:defRPr>
      </a:lvl1pPr>
      <a:lvl2pPr>
        <a:defRPr sz="4400">
          <a:solidFill>
            <a:srgbClr val="002060"/>
          </a:solidFill>
          <a:latin typeface="Tw Cen MT"/>
          <a:ea typeface="Tw Cen MT"/>
          <a:cs typeface="Tw Cen MT"/>
          <a:sym typeface="Tw Cen MT"/>
        </a:defRPr>
      </a:lvl2pPr>
      <a:lvl3pPr>
        <a:defRPr sz="4400">
          <a:solidFill>
            <a:srgbClr val="002060"/>
          </a:solidFill>
          <a:latin typeface="Tw Cen MT"/>
          <a:ea typeface="Tw Cen MT"/>
          <a:cs typeface="Tw Cen MT"/>
          <a:sym typeface="Tw Cen MT"/>
        </a:defRPr>
      </a:lvl3pPr>
      <a:lvl4pPr>
        <a:defRPr sz="4400">
          <a:solidFill>
            <a:srgbClr val="002060"/>
          </a:solidFill>
          <a:latin typeface="Tw Cen MT"/>
          <a:ea typeface="Tw Cen MT"/>
          <a:cs typeface="Tw Cen MT"/>
          <a:sym typeface="Tw Cen MT"/>
        </a:defRPr>
      </a:lvl4pPr>
      <a:lvl5pPr>
        <a:defRPr sz="4400">
          <a:solidFill>
            <a:srgbClr val="002060"/>
          </a:solidFill>
          <a:latin typeface="Tw Cen MT"/>
          <a:ea typeface="Tw Cen MT"/>
          <a:cs typeface="Tw Cen MT"/>
          <a:sym typeface="Tw Cen MT"/>
        </a:defRPr>
      </a:lvl5pPr>
      <a:lvl6pPr>
        <a:defRPr sz="4400">
          <a:solidFill>
            <a:srgbClr val="002060"/>
          </a:solidFill>
          <a:latin typeface="Tw Cen MT"/>
          <a:ea typeface="Tw Cen MT"/>
          <a:cs typeface="Tw Cen MT"/>
          <a:sym typeface="Tw Cen MT"/>
        </a:defRPr>
      </a:lvl6pPr>
      <a:lvl7pPr>
        <a:defRPr sz="4400">
          <a:solidFill>
            <a:srgbClr val="002060"/>
          </a:solidFill>
          <a:latin typeface="Tw Cen MT"/>
          <a:ea typeface="Tw Cen MT"/>
          <a:cs typeface="Tw Cen MT"/>
          <a:sym typeface="Tw Cen MT"/>
        </a:defRPr>
      </a:lvl7pPr>
      <a:lvl8pPr>
        <a:defRPr sz="4400">
          <a:solidFill>
            <a:srgbClr val="002060"/>
          </a:solidFill>
          <a:latin typeface="Tw Cen MT"/>
          <a:ea typeface="Tw Cen MT"/>
          <a:cs typeface="Tw Cen MT"/>
          <a:sym typeface="Tw Cen MT"/>
        </a:defRPr>
      </a:lvl8pPr>
      <a:lvl9pPr>
        <a:defRPr sz="4400">
          <a:solidFill>
            <a:srgbClr val="002060"/>
          </a:solidFill>
          <a:latin typeface="Tw Cen MT"/>
          <a:ea typeface="Tw Cen MT"/>
          <a:cs typeface="Tw Cen MT"/>
          <a:sym typeface="Tw Cen MT"/>
        </a:defRPr>
      </a:lvl9pPr>
    </p:titleStyle>
    <p:bodyStyle>
      <a:lvl1pPr marL="320040" indent="-320040">
        <a:spcBef>
          <a:spcPts val="700"/>
        </a:spcBef>
        <a:buClr>
          <a:srgbClr val="FEB80A"/>
        </a:buClr>
        <a:buSzPct val="60000"/>
        <a:buFont typeface="Wingdings"/>
        <a:buChar char="◻"/>
        <a:defRPr sz="2900">
          <a:solidFill>
            <a:srgbClr val="002060"/>
          </a:solidFill>
          <a:latin typeface="Tw Cen MT"/>
          <a:ea typeface="Tw Cen MT"/>
          <a:cs typeface="Tw Cen MT"/>
          <a:sym typeface="Tw Cen MT"/>
        </a:defRPr>
      </a:lvl1pPr>
      <a:lvl2pPr marL="671732" indent="-305972">
        <a:spcBef>
          <a:spcPts val="700"/>
        </a:spcBef>
        <a:buClr>
          <a:srgbClr val="FEB80A"/>
        </a:buClr>
        <a:buSzPct val="70000"/>
        <a:buFont typeface="Wingdings"/>
        <a:buChar char=""/>
        <a:defRPr sz="2900">
          <a:solidFill>
            <a:srgbClr val="002060"/>
          </a:solidFill>
          <a:latin typeface="Tw Cen MT"/>
          <a:ea typeface="Tw Cen MT"/>
          <a:cs typeface="Tw Cen MT"/>
          <a:sym typeface="Tw Cen MT"/>
        </a:defRPr>
      </a:lvl2pPr>
      <a:lvl3pPr marL="974034" indent="-288234">
        <a:spcBef>
          <a:spcPts val="700"/>
        </a:spcBef>
        <a:buClr>
          <a:srgbClr val="FEB80A"/>
        </a:buClr>
        <a:buSzPct val="75000"/>
        <a:buFont typeface="Wingdings"/>
        <a:buChar char="■"/>
        <a:defRPr sz="2900">
          <a:solidFill>
            <a:srgbClr val="002060"/>
          </a:solidFill>
          <a:latin typeface="Tw Cen MT"/>
          <a:ea typeface="Tw Cen MT"/>
          <a:cs typeface="Tw Cen MT"/>
          <a:sym typeface="Tw Cen MT"/>
        </a:defRPr>
      </a:lvl3pPr>
      <a:lvl4pPr marL="1474469" indent="-331469">
        <a:spcBef>
          <a:spcPts val="700"/>
        </a:spcBef>
        <a:buClr>
          <a:srgbClr val="FEB80A"/>
        </a:buClr>
        <a:buSzPct val="75000"/>
        <a:buFont typeface="Wingdings"/>
        <a:buChar char="■"/>
        <a:defRPr sz="2900">
          <a:solidFill>
            <a:srgbClr val="002060"/>
          </a:solidFill>
          <a:latin typeface="Tw Cen MT"/>
          <a:ea typeface="Tw Cen MT"/>
          <a:cs typeface="Tw Cen MT"/>
          <a:sym typeface="Tw Cen MT"/>
        </a:defRPr>
      </a:lvl4pPr>
      <a:lvl5pPr marL="1931670" indent="-331470">
        <a:spcBef>
          <a:spcPts val="700"/>
        </a:spcBef>
        <a:buClr>
          <a:srgbClr val="FEB80A"/>
        </a:buClr>
        <a:buSzPct val="65000"/>
        <a:buFont typeface="Wingdings"/>
        <a:buChar char="■"/>
        <a:defRPr sz="2900">
          <a:solidFill>
            <a:srgbClr val="002060"/>
          </a:solidFill>
          <a:latin typeface="Tw Cen MT"/>
          <a:ea typeface="Tw Cen MT"/>
          <a:cs typeface="Tw Cen MT"/>
          <a:sym typeface="Tw Cen MT"/>
        </a:defRPr>
      </a:lvl5pPr>
      <a:lvl6pPr marL="2242820" indent="-368300">
        <a:spcBef>
          <a:spcPts val="700"/>
        </a:spcBef>
        <a:buClr>
          <a:srgbClr val="FEB80A"/>
        </a:buClr>
        <a:buSzPct val="100000"/>
        <a:buFont typeface="Wingdings"/>
        <a:buChar char="▪"/>
        <a:defRPr sz="2900">
          <a:solidFill>
            <a:srgbClr val="002060"/>
          </a:solidFill>
          <a:latin typeface="Tw Cen MT"/>
          <a:ea typeface="Tw Cen MT"/>
          <a:cs typeface="Tw Cen MT"/>
          <a:sym typeface="Tw Cen MT"/>
        </a:defRPr>
      </a:lvl6pPr>
      <a:lvl7pPr marL="2517139" indent="-368300">
        <a:spcBef>
          <a:spcPts val="700"/>
        </a:spcBef>
        <a:buClr>
          <a:srgbClr val="FEB80A"/>
        </a:buClr>
        <a:buSzPct val="100000"/>
        <a:buFont typeface="Wingdings"/>
        <a:buChar char="▪"/>
        <a:defRPr sz="2900">
          <a:solidFill>
            <a:srgbClr val="002060"/>
          </a:solidFill>
          <a:latin typeface="Tw Cen MT"/>
          <a:ea typeface="Tw Cen MT"/>
          <a:cs typeface="Tw Cen MT"/>
          <a:sym typeface="Tw Cen MT"/>
        </a:defRPr>
      </a:lvl7pPr>
      <a:lvl8pPr marL="2791460" indent="-368300">
        <a:spcBef>
          <a:spcPts val="700"/>
        </a:spcBef>
        <a:buClr>
          <a:srgbClr val="FEB80A"/>
        </a:buClr>
        <a:buSzPct val="100000"/>
        <a:buFont typeface="Wingdings"/>
        <a:buChar char="▪"/>
        <a:defRPr sz="2900">
          <a:solidFill>
            <a:srgbClr val="002060"/>
          </a:solidFill>
          <a:latin typeface="Tw Cen MT"/>
          <a:ea typeface="Tw Cen MT"/>
          <a:cs typeface="Tw Cen MT"/>
          <a:sym typeface="Tw Cen MT"/>
        </a:defRPr>
      </a:lvl8pPr>
      <a:lvl9pPr marL="3065779" indent="-368300">
        <a:spcBef>
          <a:spcPts val="700"/>
        </a:spcBef>
        <a:buClr>
          <a:srgbClr val="FEB80A"/>
        </a:buClr>
        <a:buSzPct val="100000"/>
        <a:buFont typeface="Wingdings"/>
        <a:buChar char="▪"/>
        <a:defRPr sz="2900">
          <a:solidFill>
            <a:srgbClr val="002060"/>
          </a:solidFill>
          <a:latin typeface="Tw Cen MT"/>
          <a:ea typeface="Tw Cen MT"/>
          <a:cs typeface="Tw Cen MT"/>
          <a:sym typeface="Tw Cen MT"/>
        </a:defRPr>
      </a:lvl9pPr>
    </p:bodyStyle>
    <p:otherStyle>
      <a:lvl1pPr algn="ctr">
        <a:defRPr b="1" sz="1200">
          <a:solidFill>
            <a:schemeClr val="tx1"/>
          </a:solidFill>
          <a:latin typeface="+mn-lt"/>
          <a:ea typeface="+mn-ea"/>
          <a:cs typeface="+mn-cs"/>
          <a:sym typeface="Tw Cen MT"/>
        </a:defRPr>
      </a:lvl1pPr>
      <a:lvl2pPr indent="457200" algn="ctr">
        <a:defRPr b="1" sz="1200">
          <a:solidFill>
            <a:schemeClr val="tx1"/>
          </a:solidFill>
          <a:latin typeface="+mn-lt"/>
          <a:ea typeface="+mn-ea"/>
          <a:cs typeface="+mn-cs"/>
          <a:sym typeface="Tw Cen MT"/>
        </a:defRPr>
      </a:lvl2pPr>
      <a:lvl3pPr indent="914400" algn="ctr">
        <a:defRPr b="1" sz="1200">
          <a:solidFill>
            <a:schemeClr val="tx1"/>
          </a:solidFill>
          <a:latin typeface="+mn-lt"/>
          <a:ea typeface="+mn-ea"/>
          <a:cs typeface="+mn-cs"/>
          <a:sym typeface="Tw Cen MT"/>
        </a:defRPr>
      </a:lvl3pPr>
      <a:lvl4pPr indent="1371600" algn="ctr">
        <a:defRPr b="1" sz="1200">
          <a:solidFill>
            <a:schemeClr val="tx1"/>
          </a:solidFill>
          <a:latin typeface="+mn-lt"/>
          <a:ea typeface="+mn-ea"/>
          <a:cs typeface="+mn-cs"/>
          <a:sym typeface="Tw Cen MT"/>
        </a:defRPr>
      </a:lvl4pPr>
      <a:lvl5pPr indent="1828800" algn="ctr">
        <a:defRPr b="1" sz="1200">
          <a:solidFill>
            <a:schemeClr val="tx1"/>
          </a:solidFill>
          <a:latin typeface="+mn-lt"/>
          <a:ea typeface="+mn-ea"/>
          <a:cs typeface="+mn-cs"/>
          <a:sym typeface="Tw Cen MT"/>
        </a:defRPr>
      </a:lvl5pPr>
      <a:lvl6pPr indent="2286000" algn="ctr">
        <a:defRPr b="1" sz="1200">
          <a:solidFill>
            <a:schemeClr val="tx1"/>
          </a:solidFill>
          <a:latin typeface="+mn-lt"/>
          <a:ea typeface="+mn-ea"/>
          <a:cs typeface="+mn-cs"/>
          <a:sym typeface="Tw Cen MT"/>
        </a:defRPr>
      </a:lvl6pPr>
      <a:lvl7pPr indent="2743200" algn="ctr">
        <a:defRPr b="1" sz="1200">
          <a:solidFill>
            <a:schemeClr val="tx1"/>
          </a:solidFill>
          <a:latin typeface="+mn-lt"/>
          <a:ea typeface="+mn-ea"/>
          <a:cs typeface="+mn-cs"/>
          <a:sym typeface="Tw Cen MT"/>
        </a:defRPr>
      </a:lvl7pPr>
      <a:lvl8pPr indent="3200400" algn="ctr">
        <a:defRPr b="1" sz="1200">
          <a:solidFill>
            <a:schemeClr val="tx1"/>
          </a:solidFill>
          <a:latin typeface="+mn-lt"/>
          <a:ea typeface="+mn-ea"/>
          <a:cs typeface="+mn-cs"/>
          <a:sym typeface="Tw Cen MT"/>
        </a:defRPr>
      </a:lvl8pPr>
      <a:lvl9pPr indent="3657600" algn="ctr">
        <a:defRPr b="1" sz="1200">
          <a:solidFill>
            <a:schemeClr val="tx1"/>
          </a:solidFill>
          <a:latin typeface="+mn-lt"/>
          <a:ea typeface="+mn-ea"/>
          <a:cs typeface="+mn-cs"/>
          <a:sym typeface="Tw Cen M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hyperlink" Target="mailto:risehybrid@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 name="Shape 81"/>
          <p:cNvSpPr/>
          <p:nvPr>
            <p:ph type="title"/>
          </p:nvPr>
        </p:nvSpPr>
        <p:spPr>
          <a:xfrm>
            <a:off x="1219200" y="1181100"/>
            <a:ext cx="6705600" cy="3581400"/>
          </a:xfrm>
          <a:prstGeom prst="rect">
            <a:avLst/>
          </a:prstGeom>
        </p:spPr>
        <p:txBody>
          <a:bodyPr/>
          <a:lstStyle/>
          <a:p>
            <a:pPr lvl="0">
              <a:lnSpc>
                <a:spcPts val="5400"/>
              </a:lnSpc>
              <a:defRPr cap="none" sz="1800">
                <a:solidFill>
                  <a:srgbClr val="000000"/>
                </a:solidFill>
              </a:defRPr>
            </a:pPr>
            <a:r>
              <a:rPr b="1" sz="6000">
                <a:solidFill>
                  <a:srgbClr val="003482"/>
                </a:solidFill>
              </a:rPr>
              <a:t>Virginia’s </a:t>
            </a:r>
            <a:br>
              <a:rPr b="1" sz="6000">
                <a:solidFill>
                  <a:srgbClr val="003482"/>
                </a:solidFill>
              </a:rPr>
            </a:br>
            <a:r>
              <a:rPr b="1" sz="6000">
                <a:solidFill>
                  <a:srgbClr val="003482"/>
                </a:solidFill>
              </a:rPr>
              <a:t>Education Improvement Scholarships       Tax Credits Program</a:t>
            </a:r>
          </a:p>
        </p:txBody>
      </p:sp>
      <p:sp>
        <p:nvSpPr>
          <p:cNvPr id="82" name="Shape 82"/>
          <p:cNvSpPr/>
          <p:nvPr>
            <p:ph type="body" idx="1"/>
          </p:nvPr>
        </p:nvSpPr>
        <p:spPr>
          <a:xfrm>
            <a:off x="2362200" y="6050036"/>
            <a:ext cx="6705600" cy="685801"/>
          </a:xfrm>
          <a:prstGeom prst="rect">
            <a:avLst/>
          </a:prstGeom>
        </p:spPr>
        <p:txBody>
          <a:bodyPr/>
          <a:lstStyle/>
          <a:p>
            <a:pPr lvl="0">
              <a:defRPr sz="1800">
                <a:solidFill>
                  <a:srgbClr val="000000"/>
                </a:solidFill>
              </a:defRPr>
            </a:pPr>
            <a:r>
              <a:rPr sz="2600">
                <a:solidFill>
                  <a:srgbClr val="FFFFFF"/>
                </a:solidFill>
              </a:rPr>
              <a:t>“EISTC”</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 name="Shape 84"/>
          <p:cNvSpPr/>
          <p:nvPr>
            <p:ph type="title"/>
          </p:nvPr>
        </p:nvSpPr>
        <p:spPr>
          <a:xfrm>
            <a:off x="609600" y="273050"/>
            <a:ext cx="8077200" cy="869950"/>
          </a:xfrm>
          <a:prstGeom prst="rect">
            <a:avLst/>
          </a:prstGeom>
        </p:spPr>
        <p:txBody>
          <a:bodyPr/>
          <a:lstStyle/>
          <a:p>
            <a:pPr lvl="0">
              <a:defRPr sz="1800">
                <a:solidFill>
                  <a:srgbClr val="000000"/>
                </a:solidFill>
              </a:defRPr>
            </a:pPr>
            <a:r>
              <a:rPr sz="4400">
                <a:solidFill>
                  <a:srgbClr val="003482"/>
                </a:solidFill>
              </a:rPr>
              <a:t>What is a “</a:t>
            </a:r>
            <a:r>
              <a:rPr b="1" sz="4400">
                <a:solidFill>
                  <a:srgbClr val="990033"/>
                </a:solidFill>
              </a:rPr>
              <a:t>Tax Credit</a:t>
            </a:r>
            <a:r>
              <a:rPr sz="4400">
                <a:solidFill>
                  <a:srgbClr val="003482"/>
                </a:solidFill>
              </a:rPr>
              <a:t>”?</a:t>
            </a:r>
          </a:p>
        </p:txBody>
      </p:sp>
      <p:sp>
        <p:nvSpPr>
          <p:cNvPr id="85" name="Shape 85"/>
          <p:cNvSpPr/>
          <p:nvPr>
            <p:ph type="body" idx="1"/>
          </p:nvPr>
        </p:nvSpPr>
        <p:spPr>
          <a:xfrm>
            <a:off x="2362200" y="1752600"/>
            <a:ext cx="6400800" cy="4419600"/>
          </a:xfrm>
          <a:prstGeom prst="rect">
            <a:avLst/>
          </a:prstGeom>
        </p:spPr>
        <p:txBody>
          <a:bodyPr/>
          <a:lstStyle/>
          <a:p>
            <a:pPr lvl="0">
              <a:buSzTx/>
              <a:buNone/>
              <a:defRPr sz="1800">
                <a:solidFill>
                  <a:srgbClr val="000000"/>
                </a:solidFill>
              </a:defRPr>
            </a:pPr>
            <a:r>
              <a:rPr sz="3000">
                <a:solidFill>
                  <a:srgbClr val="002060"/>
                </a:solidFill>
              </a:rPr>
              <a:t>	</a:t>
            </a:r>
            <a:r>
              <a:rPr sz="3000">
                <a:solidFill>
                  <a:srgbClr val="003482"/>
                </a:solidFill>
              </a:rPr>
              <a:t>A tax credit allows taxpayers to subtract the amount of the credit – dollar-for-dollar – from the total they owe the state in taxes, not from taxable income.  Therefore, Tax Credits directly reduce tax bills.</a:t>
            </a:r>
          </a:p>
        </p:txBody>
      </p:sp>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 name="Shape 89"/>
          <p:cNvSpPr/>
          <p:nvPr>
            <p:ph type="title"/>
          </p:nvPr>
        </p:nvSpPr>
        <p:spPr>
          <a:xfrm>
            <a:off x="609600" y="273050"/>
            <a:ext cx="8077200" cy="869950"/>
          </a:xfrm>
          <a:prstGeom prst="rect">
            <a:avLst/>
          </a:prstGeom>
        </p:spPr>
        <p:txBody>
          <a:bodyPr/>
          <a:lstStyle/>
          <a:p>
            <a:pPr lvl="0">
              <a:defRPr sz="1800">
                <a:solidFill>
                  <a:srgbClr val="000000"/>
                </a:solidFill>
              </a:defRPr>
            </a:pPr>
            <a:r>
              <a:rPr sz="4400">
                <a:solidFill>
                  <a:srgbClr val="003482"/>
                </a:solidFill>
              </a:rPr>
              <a:t>What is the “</a:t>
            </a:r>
            <a:r>
              <a:rPr b="1" sz="4400">
                <a:solidFill>
                  <a:srgbClr val="990033"/>
                </a:solidFill>
              </a:rPr>
              <a:t>EISTC</a:t>
            </a:r>
            <a:r>
              <a:rPr sz="4400">
                <a:solidFill>
                  <a:srgbClr val="003482"/>
                </a:solidFill>
              </a:rPr>
              <a:t>” Program?</a:t>
            </a:r>
          </a:p>
        </p:txBody>
      </p:sp>
      <p:sp>
        <p:nvSpPr>
          <p:cNvPr id="90" name="Shape 90"/>
          <p:cNvSpPr/>
          <p:nvPr>
            <p:ph type="body" idx="1"/>
          </p:nvPr>
        </p:nvSpPr>
        <p:spPr>
          <a:xfrm>
            <a:off x="2362200" y="1752600"/>
            <a:ext cx="6400800" cy="4419600"/>
          </a:xfrm>
          <a:prstGeom prst="rect">
            <a:avLst/>
          </a:prstGeom>
        </p:spPr>
        <p:txBody>
          <a:bodyPr/>
          <a:lstStyle/>
          <a:p>
            <a:pPr lvl="0">
              <a:buSzTx/>
              <a:buNone/>
              <a:defRPr sz="1800">
                <a:solidFill>
                  <a:srgbClr val="000000"/>
                </a:solidFill>
              </a:defRPr>
            </a:pPr>
            <a:r>
              <a:rPr sz="3000">
                <a:solidFill>
                  <a:srgbClr val="002060"/>
                </a:solidFill>
              </a:rPr>
              <a:t>	</a:t>
            </a:r>
            <a:r>
              <a:rPr sz="3000">
                <a:solidFill>
                  <a:srgbClr val="003482"/>
                </a:solidFill>
              </a:rPr>
              <a:t>The </a:t>
            </a:r>
            <a:r>
              <a:rPr b="1" sz="3000">
                <a:solidFill>
                  <a:srgbClr val="990033"/>
                </a:solidFill>
              </a:rPr>
              <a:t>E</a:t>
            </a:r>
            <a:r>
              <a:rPr sz="3000">
                <a:solidFill>
                  <a:srgbClr val="003482"/>
                </a:solidFill>
              </a:rPr>
              <a:t>ducation </a:t>
            </a:r>
            <a:r>
              <a:rPr b="1" sz="3000">
                <a:solidFill>
                  <a:srgbClr val="990033"/>
                </a:solidFill>
              </a:rPr>
              <a:t>I</a:t>
            </a:r>
            <a:r>
              <a:rPr sz="3000">
                <a:solidFill>
                  <a:srgbClr val="003482"/>
                </a:solidFill>
              </a:rPr>
              <a:t>mprovement </a:t>
            </a:r>
            <a:r>
              <a:rPr b="1" sz="3000">
                <a:solidFill>
                  <a:srgbClr val="990033"/>
                </a:solidFill>
              </a:rPr>
              <a:t>S</a:t>
            </a:r>
            <a:r>
              <a:rPr sz="3000">
                <a:solidFill>
                  <a:srgbClr val="003482"/>
                </a:solidFill>
              </a:rPr>
              <a:t>cholarships </a:t>
            </a:r>
            <a:r>
              <a:rPr b="1" sz="3000">
                <a:solidFill>
                  <a:srgbClr val="990033"/>
                </a:solidFill>
              </a:rPr>
              <a:t>T</a:t>
            </a:r>
            <a:r>
              <a:rPr sz="3000">
                <a:solidFill>
                  <a:srgbClr val="003482"/>
                </a:solidFill>
              </a:rPr>
              <a:t>ax </a:t>
            </a:r>
            <a:r>
              <a:rPr b="1" sz="3000">
                <a:solidFill>
                  <a:srgbClr val="990033"/>
                </a:solidFill>
              </a:rPr>
              <a:t>C</a:t>
            </a:r>
            <a:r>
              <a:rPr sz="3000">
                <a:solidFill>
                  <a:srgbClr val="003482"/>
                </a:solidFill>
              </a:rPr>
              <a:t>redits program provides Virginia tax credits for persons or businesses making donations to approved scholarship foundations that, in turn, provide scholarships to eligible students to attend accredited private schools.</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4" name="Shape 94"/>
          <p:cNvSpPr/>
          <p:nvPr>
            <p:ph type="title"/>
          </p:nvPr>
        </p:nvSpPr>
        <p:spPr>
          <a:xfrm>
            <a:off x="612647" y="228600"/>
            <a:ext cx="8378954" cy="990600"/>
          </a:xfrm>
          <a:prstGeom prst="rect">
            <a:avLst/>
          </a:prstGeom>
        </p:spPr>
        <p:txBody>
          <a:bodyPr/>
          <a:lstStyle>
            <a:lvl1pPr defTabSz="768095">
              <a:lnSpc>
                <a:spcPts val="3500"/>
              </a:lnSpc>
              <a:defRPr sz="3275">
                <a:solidFill>
                  <a:srgbClr val="003482"/>
                </a:solidFill>
              </a:defRPr>
            </a:lvl1pPr>
          </a:lstStyle>
          <a:p>
            <a:pPr lvl="0">
              <a:defRPr sz="1800">
                <a:solidFill>
                  <a:srgbClr val="000000"/>
                </a:solidFill>
              </a:defRPr>
            </a:pPr>
            <a:r>
              <a:rPr sz="3275">
                <a:solidFill>
                  <a:srgbClr val="003482"/>
                </a:solidFill>
              </a:rPr>
              <a:t>How is This Charitable Donation Different from Others?</a:t>
            </a:r>
          </a:p>
        </p:txBody>
      </p:sp>
      <p:sp>
        <p:nvSpPr>
          <p:cNvPr id="95" name="Shape 95"/>
          <p:cNvSpPr/>
          <p:nvPr>
            <p:ph type="body" idx="1"/>
          </p:nvPr>
        </p:nvSpPr>
        <p:spPr>
          <a:xfrm>
            <a:off x="533400" y="1600200"/>
            <a:ext cx="8458200" cy="5105400"/>
          </a:xfrm>
          <a:prstGeom prst="rect">
            <a:avLst/>
          </a:prstGeom>
          <a:effectLst>
            <a:reflection blurRad="0" stA="50000" stPos="0" endA="0" endPos="40000" dist="0" dir="5400000" fadeDir="5400000" sx="100000" sy="-100000" kx="0" ky="0" algn="bl" rotWithShape="0"/>
          </a:effectLst>
        </p:spPr>
        <p:txBody>
          <a:bodyPr lIns="0" tIns="0" rIns="0" bIns="0"/>
          <a:lstStyle/>
          <a:p>
            <a:pPr lvl="0" marL="324454" indent="-324454" defTabSz="896111">
              <a:lnSpc>
                <a:spcPts val="3100"/>
              </a:lnSpc>
              <a:spcBef>
                <a:spcPts val="1100"/>
              </a:spcBef>
              <a:buClr>
                <a:srgbClr val="990033"/>
              </a:buClr>
              <a:buChar char="➢"/>
              <a:defRPr sz="1800">
                <a:solidFill>
                  <a:srgbClr val="000000"/>
                </a:solidFill>
              </a:defRPr>
            </a:pPr>
            <a:r>
              <a:rPr sz="2940">
                <a:solidFill>
                  <a:srgbClr val="003482"/>
                </a:solidFill>
              </a:rPr>
              <a:t>Donors receive Virginia tax credits for 65% of the full value of the donation. </a:t>
            </a:r>
            <a:endParaRPr sz="2940">
              <a:solidFill>
                <a:srgbClr val="003482"/>
              </a:solidFill>
            </a:endParaRPr>
          </a:p>
          <a:p>
            <a:pPr lvl="0" marL="324454" indent="-324454" defTabSz="896111">
              <a:lnSpc>
                <a:spcPts val="3100"/>
              </a:lnSpc>
              <a:spcBef>
                <a:spcPts val="1100"/>
              </a:spcBef>
              <a:buClr>
                <a:srgbClr val="990033"/>
              </a:buClr>
              <a:buChar char="➢"/>
              <a:defRPr sz="1800">
                <a:solidFill>
                  <a:srgbClr val="000000"/>
                </a:solidFill>
              </a:defRPr>
            </a:pPr>
            <a:r>
              <a:rPr sz="2940">
                <a:solidFill>
                  <a:srgbClr val="003482"/>
                </a:solidFill>
              </a:rPr>
              <a:t>Donors </a:t>
            </a:r>
            <a:r>
              <a:rPr b="1" i="1" sz="2940" u="sng">
                <a:solidFill>
                  <a:srgbClr val="990033"/>
                </a:solidFill>
              </a:rPr>
              <a:t>ALSO</a:t>
            </a:r>
            <a:r>
              <a:rPr sz="2940">
                <a:solidFill>
                  <a:srgbClr val="003482"/>
                </a:solidFill>
              </a:rPr>
              <a:t> receive their usual state and federal charitable tax deductions.</a:t>
            </a:r>
            <a:endParaRPr sz="2940">
              <a:solidFill>
                <a:srgbClr val="003482"/>
              </a:solidFill>
            </a:endParaRPr>
          </a:p>
          <a:p>
            <a:pPr lvl="0" marL="324454" indent="-324454" defTabSz="896111">
              <a:lnSpc>
                <a:spcPts val="3100"/>
              </a:lnSpc>
              <a:spcBef>
                <a:spcPts val="1100"/>
              </a:spcBef>
              <a:buClr>
                <a:srgbClr val="990033"/>
              </a:buClr>
              <a:buChar char="➢"/>
              <a:defRPr sz="1800">
                <a:solidFill>
                  <a:srgbClr val="000000"/>
                </a:solidFill>
              </a:defRPr>
            </a:pPr>
            <a:r>
              <a:rPr sz="2940">
                <a:solidFill>
                  <a:srgbClr val="003482"/>
                </a:solidFill>
              </a:rPr>
              <a:t>Both individuals and businesses are eligible to receive these tax credits.</a:t>
            </a:r>
            <a:endParaRPr sz="2940">
              <a:solidFill>
                <a:srgbClr val="003482"/>
              </a:solidFill>
            </a:endParaRPr>
          </a:p>
          <a:p>
            <a:pPr lvl="0" marL="324454" indent="-324454" defTabSz="896111">
              <a:lnSpc>
                <a:spcPts val="3100"/>
              </a:lnSpc>
              <a:spcBef>
                <a:spcPts val="1100"/>
              </a:spcBef>
              <a:buClr>
                <a:srgbClr val="990033"/>
              </a:buClr>
              <a:buChar char="➢"/>
              <a:defRPr sz="1800">
                <a:solidFill>
                  <a:srgbClr val="000000"/>
                </a:solidFill>
              </a:defRPr>
            </a:pPr>
            <a:r>
              <a:rPr sz="2940">
                <a:solidFill>
                  <a:srgbClr val="003482"/>
                </a:solidFill>
              </a:rPr>
              <a:t>Tax credits (up to $25 million statewide) awarded on a first-come, first-served basis, subject to a Department of Education pre-authorization process.</a:t>
            </a:r>
            <a:endParaRPr sz="2940">
              <a:solidFill>
                <a:srgbClr val="003482"/>
              </a:solidFill>
            </a:endParaRPr>
          </a:p>
          <a:p>
            <a:pPr lvl="0" marL="324454" indent="-324454" defTabSz="896111">
              <a:lnSpc>
                <a:spcPts val="3100"/>
              </a:lnSpc>
              <a:spcBef>
                <a:spcPts val="1100"/>
              </a:spcBef>
              <a:buClr>
                <a:srgbClr val="990033"/>
              </a:buClr>
              <a:buChar char="➢"/>
              <a:defRPr sz="1800">
                <a:solidFill>
                  <a:srgbClr val="000000"/>
                </a:solidFill>
              </a:defRPr>
            </a:pPr>
            <a:r>
              <a:rPr sz="2940">
                <a:solidFill>
                  <a:srgbClr val="003482"/>
                </a:solidFill>
              </a:rPr>
              <a:t>Donations must be made to a scholarship foundation, not directly to a school.</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p:nvPr>
        </p:nvSpPr>
        <p:spPr>
          <a:xfrm>
            <a:off x="612648" y="228600"/>
            <a:ext cx="8153401" cy="990600"/>
          </a:xfrm>
          <a:prstGeom prst="rect">
            <a:avLst/>
          </a:prstGeom>
        </p:spPr>
        <p:txBody>
          <a:bodyPr/>
          <a:lstStyle>
            <a:lvl1pPr>
              <a:defRPr>
                <a:solidFill>
                  <a:srgbClr val="003482"/>
                </a:solidFill>
              </a:defRPr>
            </a:lvl1pPr>
          </a:lstStyle>
          <a:p>
            <a:pPr lvl="0">
              <a:defRPr sz="1800">
                <a:solidFill>
                  <a:srgbClr val="000000"/>
                </a:solidFill>
              </a:defRPr>
            </a:pPr>
            <a:r>
              <a:rPr sz="4400">
                <a:solidFill>
                  <a:srgbClr val="003482"/>
                </a:solidFill>
              </a:rPr>
              <a:t>EISTC Program</a:t>
            </a:r>
          </a:p>
        </p:txBody>
      </p:sp>
      <p:sp>
        <p:nvSpPr>
          <p:cNvPr id="100" name="Shape 100"/>
          <p:cNvSpPr/>
          <p:nvPr/>
        </p:nvSpPr>
        <p:spPr>
          <a:xfrm flipV="1">
            <a:off x="2743200" y="2971800"/>
            <a:ext cx="762001" cy="868681"/>
          </a:xfrm>
          <a:prstGeom prst="line">
            <a:avLst/>
          </a:prstGeom>
          <a:ln w="95250" cap="rnd">
            <a:solidFill>
              <a:srgbClr val="990033"/>
            </a:solidFill>
            <a:tailEnd type="triangle"/>
          </a:ln>
        </p:spPr>
        <p:txBody>
          <a:bodyPr lIns="0" tIns="0" rIns="0" bIns="0"/>
          <a:lstStyle/>
          <a:p>
            <a:pPr lvl="0" defTabSz="457200">
              <a:defRPr sz="1200">
                <a:latin typeface="+mj-lt"/>
                <a:ea typeface="+mj-ea"/>
                <a:cs typeface="+mj-cs"/>
                <a:sym typeface="Helvetica"/>
              </a:defRPr>
            </a:pPr>
          </a:p>
        </p:txBody>
      </p:sp>
      <p:sp>
        <p:nvSpPr>
          <p:cNvPr id="101" name="Shape 101"/>
          <p:cNvSpPr/>
          <p:nvPr/>
        </p:nvSpPr>
        <p:spPr>
          <a:xfrm>
            <a:off x="5791200" y="2971799"/>
            <a:ext cx="685801" cy="838202"/>
          </a:xfrm>
          <a:prstGeom prst="line">
            <a:avLst/>
          </a:prstGeom>
          <a:ln w="95250" cap="rnd">
            <a:solidFill>
              <a:srgbClr val="990033"/>
            </a:solidFill>
            <a:tailEnd type="triangle"/>
          </a:ln>
        </p:spPr>
        <p:txBody>
          <a:bodyPr lIns="0" tIns="0" rIns="0" bIns="0"/>
          <a:lstStyle/>
          <a:p>
            <a:pPr lvl="0" defTabSz="457200">
              <a:defRPr sz="1200">
                <a:latin typeface="+mj-lt"/>
                <a:ea typeface="+mj-ea"/>
                <a:cs typeface="+mj-cs"/>
                <a:sym typeface="Helvetica"/>
              </a:defRPr>
            </a:pPr>
          </a:p>
        </p:txBody>
      </p:sp>
      <p:sp>
        <p:nvSpPr>
          <p:cNvPr id="102" name="Shape 102"/>
          <p:cNvSpPr/>
          <p:nvPr/>
        </p:nvSpPr>
        <p:spPr>
          <a:xfrm rot="5400000">
            <a:off x="819149" y="5124450"/>
            <a:ext cx="1447802" cy="952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5933"/>
                </a:moveTo>
                <a:lnTo>
                  <a:pt x="16183" y="15933"/>
                </a:lnTo>
                <a:lnTo>
                  <a:pt x="16183" y="5400"/>
                </a:lnTo>
                <a:lnTo>
                  <a:pt x="14495" y="5400"/>
                </a:lnTo>
                <a:lnTo>
                  <a:pt x="18047" y="0"/>
                </a:lnTo>
                <a:lnTo>
                  <a:pt x="21600" y="5400"/>
                </a:lnTo>
                <a:lnTo>
                  <a:pt x="19911" y="5400"/>
                </a:lnTo>
                <a:lnTo>
                  <a:pt x="19911" y="21600"/>
                </a:lnTo>
                <a:lnTo>
                  <a:pt x="0" y="21600"/>
                </a:lnTo>
                <a:close/>
              </a:path>
            </a:pathLst>
          </a:custGeom>
          <a:solidFill>
            <a:srgbClr val="800000"/>
          </a:solidFill>
          <a:ln w="12700">
            <a:miter lim="400000"/>
          </a:ln>
        </p:spPr>
        <p:txBody>
          <a:bodyPr lIns="0" tIns="0" rIns="0" bIns="0" anchor="ctr"/>
          <a:lstStyle/>
          <a:p>
            <a:pPr lvl="0" algn="ctr">
              <a:defRPr sz="1600">
                <a:solidFill>
                  <a:srgbClr val="FFFFFF"/>
                </a:solidFill>
              </a:defRPr>
            </a:pPr>
          </a:p>
        </p:txBody>
      </p:sp>
      <p:sp>
        <p:nvSpPr>
          <p:cNvPr id="103" name="Shape 103"/>
          <p:cNvSpPr/>
          <p:nvPr/>
        </p:nvSpPr>
        <p:spPr>
          <a:xfrm>
            <a:off x="2286000" y="1676399"/>
            <a:ext cx="4572000" cy="10142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lgn="ctr">
              <a:lnSpc>
                <a:spcPts val="3200"/>
              </a:lnSpc>
            </a:pPr>
            <a:r>
              <a:rPr b="1" sz="3200">
                <a:solidFill>
                  <a:srgbClr val="003482"/>
                </a:solidFill>
              </a:rPr>
              <a:t>Scholarship Foundation</a:t>
            </a:r>
            <a:endParaRPr b="1" sz="3200">
              <a:solidFill>
                <a:srgbClr val="003482"/>
              </a:solidFill>
            </a:endParaRPr>
          </a:p>
          <a:p>
            <a:pPr lvl="0" algn="ctr">
              <a:lnSpc>
                <a:spcPts val="2000"/>
              </a:lnSpc>
              <a:tabLst>
                <a:tab pos="2222500" algn="l"/>
              </a:tabLst>
            </a:pPr>
            <a:r>
              <a:rPr b="1" sz="2000">
                <a:solidFill>
                  <a:srgbClr val="003482"/>
                </a:solidFill>
              </a:rPr>
              <a:t>(approved by Virginia Department of Education)</a:t>
            </a:r>
          </a:p>
        </p:txBody>
      </p:sp>
      <p:sp>
        <p:nvSpPr>
          <p:cNvPr id="104" name="Shape 104"/>
          <p:cNvSpPr/>
          <p:nvPr/>
        </p:nvSpPr>
        <p:spPr>
          <a:xfrm>
            <a:off x="609600" y="3962399"/>
            <a:ext cx="3352800" cy="76862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lnSpc>
                <a:spcPts val="2600"/>
              </a:lnSpc>
              <a:defRPr b="1" sz="2800">
                <a:solidFill>
                  <a:srgbClr val="003482"/>
                </a:solidFill>
              </a:defRPr>
            </a:lvl1pPr>
          </a:lstStyle>
          <a:p>
            <a:pPr lvl="0">
              <a:defRPr b="0" sz="1800">
                <a:solidFill>
                  <a:srgbClr val="000000"/>
                </a:solidFill>
              </a:defRPr>
            </a:pPr>
            <a:r>
              <a:rPr b="1" sz="2800">
                <a:solidFill>
                  <a:srgbClr val="003482"/>
                </a:solidFill>
              </a:rPr>
              <a:t>Individual or Business Donation</a:t>
            </a:r>
          </a:p>
        </p:txBody>
      </p:sp>
      <p:sp>
        <p:nvSpPr>
          <p:cNvPr id="105" name="Shape 105"/>
          <p:cNvSpPr/>
          <p:nvPr/>
        </p:nvSpPr>
        <p:spPr>
          <a:xfrm>
            <a:off x="4876800" y="3962400"/>
            <a:ext cx="3962400" cy="109882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ts val="2600"/>
              </a:lnSpc>
              <a:defRPr b="1" sz="2800">
                <a:solidFill>
                  <a:srgbClr val="003482"/>
                </a:solidFill>
              </a:defRPr>
            </a:lvl1pPr>
          </a:lstStyle>
          <a:p>
            <a:pPr lvl="0">
              <a:defRPr b="0" sz="1800">
                <a:solidFill>
                  <a:srgbClr val="000000"/>
                </a:solidFill>
              </a:defRPr>
            </a:pPr>
            <a:r>
              <a:rPr b="1" sz="2800">
                <a:solidFill>
                  <a:srgbClr val="003482"/>
                </a:solidFill>
              </a:rPr>
              <a:t>Private School Tuition Scholarships for Eligible Students</a:t>
            </a:r>
          </a:p>
        </p:txBody>
      </p:sp>
      <p:sp>
        <p:nvSpPr>
          <p:cNvPr id="106" name="Shape 106"/>
          <p:cNvSpPr/>
          <p:nvPr/>
        </p:nvSpPr>
        <p:spPr>
          <a:xfrm>
            <a:off x="2209800" y="5486399"/>
            <a:ext cx="6781800" cy="121733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ts val="2900"/>
              </a:lnSpc>
              <a:defRPr b="1" sz="3200">
                <a:solidFill>
                  <a:srgbClr val="003482"/>
                </a:solidFill>
              </a:defRPr>
            </a:lvl1pPr>
          </a:lstStyle>
          <a:p>
            <a:pPr lvl="0">
              <a:defRPr b="0" sz="1800">
                <a:solidFill>
                  <a:srgbClr val="000000"/>
                </a:solidFill>
              </a:defRPr>
            </a:pPr>
            <a:r>
              <a:rPr b="1" sz="3200">
                <a:solidFill>
                  <a:srgbClr val="003482"/>
                </a:solidFill>
              </a:rPr>
              <a:t>Donor receives 65% of donation back in Virginia tax credits, plus federal and state deductions for charitable gifts.</a:t>
            </a:r>
          </a:p>
        </p:txBody>
      </p:sp>
      <p:pic>
        <p:nvPicPr>
          <p:cNvPr id="107" name="image6.png" descr="C:\Users\jschreiber\Pictures\Picture1a.png"/>
          <p:cNvPicPr/>
          <p:nvPr/>
        </p:nvPicPr>
        <p:blipFill>
          <a:blip r:embed="rId3">
            <a:extLst/>
          </a:blip>
          <a:stretch>
            <a:fillRect/>
          </a:stretch>
        </p:blipFill>
        <p:spPr>
          <a:xfrm>
            <a:off x="1600200" y="2971800"/>
            <a:ext cx="606179" cy="838200"/>
          </a:xfrm>
          <a:prstGeom prst="rect">
            <a:avLst/>
          </a:prstGeom>
          <a:ln w="12700">
            <a:miter lim="400000"/>
          </a:ln>
        </p:spPr>
      </p:pic>
      <p:pic>
        <p:nvPicPr>
          <p:cNvPr id="108" name="image7.png" descr="C:\Users\jschreiber\AppData\Local\Microsoft\Windows\Temporary Internet Files\Content.IE5\DI6B88WJ\MC910216326[1].png"/>
          <p:cNvPicPr/>
          <p:nvPr/>
        </p:nvPicPr>
        <p:blipFill>
          <a:blip r:embed="rId4">
            <a:extLst/>
          </a:blip>
          <a:stretch>
            <a:fillRect/>
          </a:stretch>
        </p:blipFill>
        <p:spPr>
          <a:xfrm>
            <a:off x="6781800" y="2971800"/>
            <a:ext cx="609600" cy="842797"/>
          </a:xfrm>
          <a:prstGeom prst="rect">
            <a:avLst/>
          </a:prstGeom>
          <a:ln w="12700">
            <a:miter lim="400000"/>
          </a:ln>
        </p:spPr>
      </p:pic>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Shape 112"/>
          <p:cNvSpPr/>
          <p:nvPr>
            <p:ph type="title"/>
          </p:nvPr>
        </p:nvSpPr>
        <p:spPr>
          <a:xfrm>
            <a:off x="2286000" y="1981200"/>
            <a:ext cx="5257800" cy="3962400"/>
          </a:xfrm>
          <a:prstGeom prst="rect">
            <a:avLst/>
          </a:prstGeom>
        </p:spPr>
        <p:txBody>
          <a:bodyPr/>
          <a:lstStyle>
            <a:lvl1pPr>
              <a:lnSpc>
                <a:spcPts val="7200"/>
              </a:lnSpc>
              <a:defRPr b="1" cap="none" sz="7200">
                <a:solidFill>
                  <a:srgbClr val="003482"/>
                </a:solidFill>
              </a:defRPr>
            </a:lvl1pPr>
          </a:lstStyle>
          <a:p>
            <a:pPr lvl="0">
              <a:defRPr b="0" sz="1800">
                <a:solidFill>
                  <a:srgbClr val="000000"/>
                </a:solidFill>
              </a:defRPr>
            </a:pPr>
            <a:r>
              <a:rPr b="1" sz="7200">
                <a:solidFill>
                  <a:srgbClr val="003482"/>
                </a:solidFill>
              </a:rPr>
              <a:t>What Does This Mean for Donors?</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6" name="Shape 116"/>
          <p:cNvSpPr/>
          <p:nvPr>
            <p:ph type="title"/>
          </p:nvPr>
        </p:nvSpPr>
        <p:spPr>
          <a:xfrm>
            <a:off x="612648" y="228600"/>
            <a:ext cx="8153401" cy="990600"/>
          </a:xfrm>
          <a:prstGeom prst="rect">
            <a:avLst/>
          </a:prstGeom>
        </p:spPr>
        <p:txBody>
          <a:bodyPr/>
          <a:lstStyle>
            <a:lvl1pPr algn="ctr" defTabSz="768095">
              <a:lnSpc>
                <a:spcPts val="3500"/>
              </a:lnSpc>
              <a:defRPr sz="3359">
                <a:solidFill>
                  <a:srgbClr val="003482"/>
                </a:solidFill>
              </a:defRPr>
            </a:lvl1pPr>
          </a:lstStyle>
          <a:p>
            <a:pPr lvl="0">
              <a:defRPr sz="1800">
                <a:solidFill>
                  <a:srgbClr val="000000"/>
                </a:solidFill>
              </a:defRPr>
            </a:pPr>
            <a:r>
              <a:rPr sz="3359">
                <a:solidFill>
                  <a:srgbClr val="003482"/>
                </a:solidFill>
              </a:rPr>
              <a:t>Education Improvement Scholarships Tax Credits Program</a:t>
            </a:r>
          </a:p>
        </p:txBody>
      </p:sp>
      <p:graphicFrame>
        <p:nvGraphicFramePr>
          <p:cNvPr id="117" name="Table 117"/>
          <p:cNvGraphicFramePr/>
          <p:nvPr/>
        </p:nvGraphicFramePr>
        <p:xfrm>
          <a:off x="612775" y="1600200"/>
          <a:ext cx="8302625" cy="3667760"/>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5026025"/>
                <a:gridCol w="1092200"/>
                <a:gridCol w="1092200"/>
                <a:gridCol w="1092200"/>
              </a:tblGrid>
              <a:tr h="407528">
                <a:tc>
                  <a:txBody>
                    <a:bodyPr/>
                    <a:lstStyle/>
                    <a:p>
                      <a:pPr lvl="0" algn="l">
                        <a:defRPr b="0" i="0" sz="1800">
                          <a:solidFill>
                            <a:srgbClr val="000000"/>
                          </a:solidFill>
                        </a:defRPr>
                      </a:pPr>
                      <a:r>
                        <a:rPr b="1" sz="2000">
                          <a:solidFill>
                            <a:srgbClr val="003482"/>
                          </a:solidFill>
                        </a:rPr>
                        <a:t>Donation Amount </a:t>
                      </a:r>
                      <a:endParaRPr b="1">
                        <a:solidFill>
                          <a:srgbClr val="FFFFFF"/>
                        </a:solidFill>
                      </a:endParaRPr>
                    </a:p>
                    <a:p>
                      <a:pPr lvl="0" algn="l">
                        <a:defRPr b="0" i="0" sz="1800">
                          <a:solidFill>
                            <a:srgbClr val="000000"/>
                          </a:solidFill>
                        </a:defRPr>
                      </a:pPr>
                      <a:r>
                        <a:rPr b="1" sz="2000">
                          <a:solidFill>
                            <a:srgbClr val="003482"/>
                          </a:solidFill>
                        </a:rPr>
                        <a:t>(Federal non-AMT taxpayer)*</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solidFill>
                            <a:srgbClr val="000000"/>
                          </a:solidFill>
                        </a:defRPr>
                      </a:pPr>
                      <a:r>
                        <a:rPr b="1" sz="2000">
                          <a:solidFill>
                            <a:srgbClr val="003482"/>
                          </a:solidFill>
                        </a:rPr>
                        <a:t>$1,000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solidFill>
                            <a:srgbClr val="000000"/>
                          </a:solidFill>
                        </a:defRPr>
                      </a:pPr>
                      <a:r>
                        <a:rPr b="1" sz="2000">
                          <a:solidFill>
                            <a:srgbClr val="003482"/>
                          </a:solidFill>
                        </a:rPr>
                        <a:t>$5,000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solidFill>
                            <a:srgbClr val="000000"/>
                          </a:solidFill>
                        </a:defRPr>
                      </a:pPr>
                      <a:r>
                        <a:rPr b="1" sz="2000">
                          <a:solidFill>
                            <a:srgbClr val="003482"/>
                          </a:solidFill>
                        </a:rPr>
                        <a:t>$10,000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407528">
                <a:tc>
                  <a:txBody>
                    <a:bodyPr/>
                    <a:lstStyle/>
                    <a:p>
                      <a:pPr lvl="0" algn="l">
                        <a:defRPr b="0" i="0" sz="1800"/>
                      </a:pPr>
                      <a:r>
                        <a:rPr b="1" i="1" u="sng">
                          <a:solidFill>
                            <a:srgbClr val="990033"/>
                          </a:solidFill>
                        </a:rPr>
                        <a:t>Tax Savings*</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r>
              <a:tr h="407528">
                <a:tc>
                  <a:txBody>
                    <a:bodyPr/>
                    <a:lstStyle/>
                    <a:p>
                      <a:pPr lvl="0" algn="l">
                        <a:defRPr b="0" i="0" sz="1800"/>
                      </a:pPr>
                      <a:r>
                        <a:rPr>
                          <a:solidFill>
                            <a:srgbClr val="990033"/>
                          </a:solidFill>
                        </a:rPr>
                        <a:t>     Virginia Tax Credit (65%)</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650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3,250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6,500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407528">
                <a:tc>
                  <a:txBody>
                    <a:bodyPr/>
                    <a:lstStyle/>
                    <a:p>
                      <a:pPr lvl="0" algn="l">
                        <a:defRPr b="0" i="0" sz="1800"/>
                      </a:pPr>
                      <a:r>
                        <a:rPr b="1" i="1">
                          <a:solidFill>
                            <a:srgbClr val="990033"/>
                          </a:solidFill>
                        </a:rPr>
                        <a:t>     Federal Tax Effects (at 33% rate)**</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r>
              <a:tr h="407528">
                <a:tc>
                  <a:txBody>
                    <a:bodyPr/>
                    <a:lstStyle/>
                    <a:p>
                      <a:pPr lvl="0" algn="l">
                        <a:defRPr b="0" i="0" sz="1800"/>
                      </a:pPr>
                      <a:r>
                        <a:rPr>
                          <a:solidFill>
                            <a:srgbClr val="990033"/>
                          </a:solidFill>
                        </a:rPr>
                        <a:t>          Savings from federal charitable deduction</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330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1,650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3,300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407528">
                <a:tc>
                  <a:txBody>
                    <a:bodyPr/>
                    <a:lstStyle/>
                    <a:p>
                      <a:pPr lvl="0" algn="l">
                        <a:defRPr b="0" i="0" sz="1800"/>
                      </a:pPr>
                      <a:r>
                        <a:rPr b="1" i="1">
                          <a:solidFill>
                            <a:srgbClr val="990033"/>
                          </a:solidFill>
                        </a:rPr>
                        <a:t>          Less - Cost of reduced deduction for VA taxes</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-233</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-1,167</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-2,335</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r>
              <a:tr h="407528">
                <a:tc>
                  <a:txBody>
                    <a:bodyPr/>
                    <a:lstStyle/>
                    <a:p>
                      <a:pPr lvl="0" algn="l">
                        <a:defRPr b="0" i="0" sz="1800"/>
                      </a:pPr>
                      <a:r>
                        <a:rPr>
                          <a:solidFill>
                            <a:srgbClr val="990033"/>
                          </a:solidFill>
                        </a:rPr>
                        <a:t>     VA Tax Savings (at 5.75% rate)</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58</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288</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575</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407528">
                <a:tc>
                  <a:txBody>
                    <a:bodyPr/>
                    <a:lstStyle/>
                    <a:p>
                      <a:pPr lvl="0" algn="l">
                        <a:defRPr b="0" i="0" sz="1800"/>
                      </a:pPr>
                      <a:r>
                        <a:rPr b="1" i="1">
                          <a:solidFill>
                            <a:srgbClr val="990033"/>
                          </a:solidFill>
                        </a:rPr>
                        <a:t>          Total Savings</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805</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4,021</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8,040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r>
              <a:tr h="407528">
                <a:tc>
                  <a:txBody>
                    <a:bodyPr/>
                    <a:lstStyle/>
                    <a:p>
                      <a:pPr lvl="0" algn="l">
                        <a:defRPr b="0" i="0" sz="1800"/>
                      </a:pPr>
                      <a:r>
                        <a:rPr b="1">
                          <a:solidFill>
                            <a:srgbClr val="003482"/>
                          </a:solidFill>
                        </a:rPr>
                        <a:t>Net Cost of Donation</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a:solidFill>
                            <a:srgbClr val="003482"/>
                          </a:solidFill>
                        </a:rPr>
                        <a:t>$195</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a:solidFill>
                            <a:srgbClr val="003482"/>
                          </a:solidFill>
                        </a:rPr>
                        <a:t>$979</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a:solidFill>
                            <a:srgbClr val="003482"/>
                          </a:solidFill>
                        </a:rPr>
                        <a:t>$1,960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bl>
          </a:graphicData>
        </a:graphic>
      </p:graphicFrame>
      <p:sp>
        <p:nvSpPr>
          <p:cNvPr id="118" name="Shape 118"/>
          <p:cNvSpPr/>
          <p:nvPr/>
        </p:nvSpPr>
        <p:spPr>
          <a:xfrm>
            <a:off x="609600" y="5410199"/>
            <a:ext cx="8305800" cy="47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r>
              <a:rPr i="1" sz="1400">
                <a:solidFill>
                  <a:srgbClr val="003482"/>
                </a:solidFill>
                <a:effectLst>
                  <a:outerShdw sx="100000" sy="100000" kx="0" ky="0" algn="b" rotWithShape="0" blurRad="50800" dist="38100" dir="0">
                    <a:srgbClr val="000000">
                      <a:alpha val="40000"/>
                    </a:srgbClr>
                  </a:outerShdw>
                </a:effectLst>
              </a:rPr>
              <a:t>*  </a:t>
            </a:r>
            <a:r>
              <a:rPr i="1" sz="1400">
                <a:solidFill>
                  <a:srgbClr val="003482"/>
                </a:solidFill>
              </a:rPr>
              <a:t>Above demonstration is for individual taxpayers not subject to the Federal Alternative Minimum tax.</a:t>
            </a:r>
            <a:endParaRPr i="1" sz="1400">
              <a:solidFill>
                <a:srgbClr val="003482"/>
              </a:solidFill>
            </a:endParaRPr>
          </a:p>
        </p:txBody>
      </p:sp>
      <p:sp>
        <p:nvSpPr>
          <p:cNvPr id="119" name="Shape 119"/>
          <p:cNvSpPr/>
          <p:nvPr/>
        </p:nvSpPr>
        <p:spPr>
          <a:xfrm>
            <a:off x="2971800" y="6248399"/>
            <a:ext cx="3200400"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i="1">
                <a:solidFill>
                  <a:srgbClr val="003482"/>
                </a:solidFill>
              </a:defRPr>
            </a:lvl1pPr>
          </a:lstStyle>
          <a:p>
            <a:pPr lvl="0">
              <a:defRPr i="0">
                <a:solidFill>
                  <a:srgbClr val="000000"/>
                </a:solidFill>
              </a:defRPr>
            </a:pPr>
            <a:r>
              <a:rPr i="1">
                <a:solidFill>
                  <a:srgbClr val="003482"/>
                </a:solidFill>
              </a:rPr>
              <a:t>Individual circumstances may vary.</a:t>
            </a:r>
          </a:p>
        </p:txBody>
      </p:sp>
      <p:sp>
        <p:nvSpPr>
          <p:cNvPr id="120" name="Shape 120"/>
          <p:cNvSpPr/>
          <p:nvPr/>
        </p:nvSpPr>
        <p:spPr>
          <a:xfrm>
            <a:off x="3581400" y="1219200"/>
            <a:ext cx="1905000" cy="320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solidFill>
                  <a:srgbClr val="FFFFFF"/>
                </a:solidFill>
              </a:defRPr>
            </a:lvl1pPr>
          </a:lstStyle>
          <a:p>
            <a:pPr lvl="0">
              <a:defRPr b="0" sz="1800">
                <a:solidFill>
                  <a:srgbClr val="000000"/>
                </a:solidFill>
              </a:defRPr>
            </a:pPr>
            <a:r>
              <a:rPr b="1" sz="1600">
                <a:solidFill>
                  <a:srgbClr val="FFFFFF"/>
                </a:solidFill>
              </a:rPr>
              <a:t>Individual Taxpayer</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4" name="Shape 124"/>
          <p:cNvSpPr/>
          <p:nvPr>
            <p:ph type="title"/>
          </p:nvPr>
        </p:nvSpPr>
        <p:spPr>
          <a:xfrm>
            <a:off x="612648" y="228600"/>
            <a:ext cx="8153401" cy="990600"/>
          </a:xfrm>
          <a:prstGeom prst="rect">
            <a:avLst/>
          </a:prstGeom>
        </p:spPr>
        <p:txBody>
          <a:bodyPr/>
          <a:lstStyle>
            <a:lvl1pPr algn="ctr" defTabSz="768095">
              <a:lnSpc>
                <a:spcPts val="3500"/>
              </a:lnSpc>
              <a:defRPr sz="3359">
                <a:solidFill>
                  <a:srgbClr val="003482"/>
                </a:solidFill>
              </a:defRPr>
            </a:lvl1pPr>
          </a:lstStyle>
          <a:p>
            <a:pPr lvl="0">
              <a:defRPr sz="1800">
                <a:solidFill>
                  <a:srgbClr val="000000"/>
                </a:solidFill>
              </a:defRPr>
            </a:pPr>
            <a:r>
              <a:rPr sz="3359">
                <a:solidFill>
                  <a:srgbClr val="003482"/>
                </a:solidFill>
              </a:rPr>
              <a:t>Education Improvement Scholarships Tax Credits Program</a:t>
            </a:r>
          </a:p>
        </p:txBody>
      </p:sp>
      <p:graphicFrame>
        <p:nvGraphicFramePr>
          <p:cNvPr id="125" name="Table 125"/>
          <p:cNvGraphicFramePr/>
          <p:nvPr/>
        </p:nvGraphicFramePr>
        <p:xfrm>
          <a:off x="612775" y="1600200"/>
          <a:ext cx="8302625" cy="2926080"/>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5026025"/>
                <a:gridCol w="1092200"/>
                <a:gridCol w="1092200"/>
                <a:gridCol w="1092200"/>
              </a:tblGrid>
              <a:tr h="418011">
                <a:tc>
                  <a:txBody>
                    <a:bodyPr/>
                    <a:lstStyle/>
                    <a:p>
                      <a:pPr lvl="0" algn="l">
                        <a:defRPr b="0" i="0" sz="1800">
                          <a:solidFill>
                            <a:srgbClr val="000000"/>
                          </a:solidFill>
                        </a:defRPr>
                      </a:pPr>
                      <a:r>
                        <a:rPr b="1" sz="2000">
                          <a:solidFill>
                            <a:srgbClr val="003482"/>
                          </a:solidFill>
                        </a:rPr>
                        <a:t>Donation Amount </a:t>
                      </a:r>
                      <a:endParaRPr b="1">
                        <a:solidFill>
                          <a:srgbClr val="FFFFFF"/>
                        </a:solidFill>
                      </a:endParaRPr>
                    </a:p>
                    <a:p>
                      <a:pPr lvl="0" algn="l">
                        <a:defRPr b="0" i="0" sz="1800">
                          <a:solidFill>
                            <a:srgbClr val="000000"/>
                          </a:solidFill>
                        </a:defRPr>
                      </a:pPr>
                      <a:r>
                        <a:rPr b="1" sz="2000">
                          <a:solidFill>
                            <a:srgbClr val="003482"/>
                          </a:solidFill>
                        </a:rPr>
                        <a:t>(Federal AMT taxpayer)*</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solidFill>
                            <a:srgbClr val="000000"/>
                          </a:solidFill>
                        </a:defRPr>
                      </a:pPr>
                      <a:r>
                        <a:rPr b="1" sz="2000">
                          <a:solidFill>
                            <a:srgbClr val="003482"/>
                          </a:solidFill>
                        </a:rPr>
                        <a:t>$1,000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solidFill>
                            <a:srgbClr val="000000"/>
                          </a:solidFill>
                        </a:defRPr>
                      </a:pPr>
                      <a:r>
                        <a:rPr b="1" sz="2000">
                          <a:solidFill>
                            <a:srgbClr val="003482"/>
                          </a:solidFill>
                        </a:rPr>
                        <a:t>$5,000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solidFill>
                            <a:srgbClr val="000000"/>
                          </a:solidFill>
                        </a:defRPr>
                      </a:pPr>
                      <a:r>
                        <a:rPr b="1" sz="2000">
                          <a:solidFill>
                            <a:srgbClr val="003482"/>
                          </a:solidFill>
                        </a:rPr>
                        <a:t>$10,000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418011">
                <a:tc>
                  <a:txBody>
                    <a:bodyPr/>
                    <a:lstStyle/>
                    <a:p>
                      <a:pPr lvl="0" algn="l">
                        <a:defRPr b="0" i="0" sz="1800"/>
                      </a:pPr>
                      <a:r>
                        <a:rPr b="1" i="1" u="sng">
                          <a:solidFill>
                            <a:srgbClr val="990033"/>
                          </a:solidFill>
                        </a:rPr>
                        <a:t>Tax Savings*</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r>
              <a:tr h="418011">
                <a:tc>
                  <a:txBody>
                    <a:bodyPr/>
                    <a:lstStyle/>
                    <a:p>
                      <a:pPr lvl="0" algn="l">
                        <a:defRPr b="0" i="0" sz="1800"/>
                      </a:pPr>
                      <a:r>
                        <a:rPr>
                          <a:solidFill>
                            <a:srgbClr val="990033"/>
                          </a:solidFill>
                        </a:rPr>
                        <a:t>     Virginia Tax Credit (65%)</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650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3,250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6,500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418011">
                <a:tc>
                  <a:txBody>
                    <a:bodyPr/>
                    <a:lstStyle/>
                    <a:p>
                      <a:pPr lvl="0" algn="l">
                        <a:defRPr b="0" i="0" sz="1800"/>
                      </a:pPr>
                      <a:r>
                        <a:rPr b="1" i="1">
                          <a:solidFill>
                            <a:srgbClr val="990033"/>
                          </a:solidFill>
                        </a:rPr>
                        <a:t>     Federal Tax Savings (at 28% rate)</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280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1,400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2,800</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r>
              <a:tr h="418011">
                <a:tc>
                  <a:txBody>
                    <a:bodyPr/>
                    <a:lstStyle/>
                    <a:p>
                      <a:pPr lvl="0" algn="l">
                        <a:defRPr b="0" i="0" sz="1800"/>
                      </a:pPr>
                      <a:r>
                        <a:rPr>
                          <a:solidFill>
                            <a:srgbClr val="990033"/>
                          </a:solidFill>
                        </a:rPr>
                        <a:t>     VA Tax Savings (at 5.75% rate)</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58</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288</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a:solidFill>
                            <a:srgbClr val="990033"/>
                          </a:solidFill>
                        </a:rPr>
                        <a:t>575</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418011">
                <a:tc>
                  <a:txBody>
                    <a:bodyPr/>
                    <a:lstStyle/>
                    <a:p>
                      <a:pPr lvl="0" algn="l">
                        <a:defRPr b="0" i="0" sz="1800"/>
                      </a:pPr>
                      <a:r>
                        <a:rPr b="1" i="1">
                          <a:solidFill>
                            <a:srgbClr val="990033"/>
                          </a:solidFill>
                        </a:rPr>
                        <a:t>          Total Savings</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988</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4,938</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i="1">
                          <a:solidFill>
                            <a:srgbClr val="990033"/>
                          </a:solidFill>
                        </a:rPr>
                        <a:t>9,875</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r>
              <a:tr h="418011">
                <a:tc>
                  <a:txBody>
                    <a:bodyPr/>
                    <a:lstStyle/>
                    <a:p>
                      <a:pPr lvl="0" algn="l">
                        <a:defRPr b="0" i="0" sz="1800"/>
                      </a:pPr>
                      <a:r>
                        <a:rPr b="1">
                          <a:solidFill>
                            <a:srgbClr val="003482"/>
                          </a:solidFill>
                        </a:rPr>
                        <a:t>Net Cost of Donation</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a:solidFill>
                            <a:srgbClr val="003482"/>
                          </a:solidFill>
                        </a:rPr>
                        <a:t>$12</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a:solidFill>
                            <a:srgbClr val="003482"/>
                          </a:solidFill>
                        </a:rPr>
                        <a:t>$62</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a:solidFill>
                            <a:srgbClr val="003482"/>
                          </a:solidFill>
                        </a:rPr>
                        <a:t>$125</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bl>
          </a:graphicData>
        </a:graphic>
      </p:graphicFrame>
      <p:sp>
        <p:nvSpPr>
          <p:cNvPr id="126" name="Shape 126"/>
          <p:cNvSpPr/>
          <p:nvPr/>
        </p:nvSpPr>
        <p:spPr>
          <a:xfrm>
            <a:off x="609600" y="4648199"/>
            <a:ext cx="8305800" cy="662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r>
              <a:rPr i="1" sz="1400">
                <a:solidFill>
                  <a:srgbClr val="003482"/>
                </a:solidFill>
              </a:rPr>
              <a:t>*  Above demonstration is for individual taxpayers who ARE subject to the Federal Alternative Minimum tax.</a:t>
            </a:r>
            <a:endParaRPr i="1" sz="1400">
              <a:solidFill>
                <a:srgbClr val="003482"/>
              </a:solidFill>
            </a:endParaRPr>
          </a:p>
          <a:p>
            <a:pPr lvl="0"/>
            <a:endParaRPr i="1" sz="1400">
              <a:solidFill>
                <a:srgbClr val="003482"/>
              </a:solidFill>
            </a:endParaRPr>
          </a:p>
        </p:txBody>
      </p:sp>
      <p:sp>
        <p:nvSpPr>
          <p:cNvPr id="127" name="Shape 127"/>
          <p:cNvSpPr/>
          <p:nvPr/>
        </p:nvSpPr>
        <p:spPr>
          <a:xfrm>
            <a:off x="3048000" y="5714999"/>
            <a:ext cx="3200400"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i="1">
                <a:solidFill>
                  <a:srgbClr val="003482"/>
                </a:solidFill>
              </a:defRPr>
            </a:lvl1pPr>
          </a:lstStyle>
          <a:p>
            <a:pPr lvl="0">
              <a:defRPr i="0">
                <a:solidFill>
                  <a:srgbClr val="000000"/>
                </a:solidFill>
              </a:defRPr>
            </a:pPr>
            <a:r>
              <a:rPr i="1">
                <a:solidFill>
                  <a:srgbClr val="003482"/>
                </a:solidFill>
              </a:rPr>
              <a:t>Individual circumstances may vary.</a:t>
            </a:r>
          </a:p>
        </p:txBody>
      </p:sp>
      <p:sp>
        <p:nvSpPr>
          <p:cNvPr id="128" name="Shape 128"/>
          <p:cNvSpPr/>
          <p:nvPr/>
        </p:nvSpPr>
        <p:spPr>
          <a:xfrm>
            <a:off x="3581400" y="1219200"/>
            <a:ext cx="1905000" cy="320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solidFill>
                  <a:srgbClr val="FFFFFF"/>
                </a:solidFill>
              </a:defRPr>
            </a:lvl1pPr>
          </a:lstStyle>
          <a:p>
            <a:pPr lvl="0">
              <a:defRPr b="0" sz="1800">
                <a:solidFill>
                  <a:srgbClr val="000000"/>
                </a:solidFill>
              </a:defRPr>
            </a:pPr>
            <a:r>
              <a:rPr b="1" sz="1600">
                <a:solidFill>
                  <a:srgbClr val="FFFFFF"/>
                </a:solidFill>
              </a:rPr>
              <a:t>Individual Taxpayer</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2" name="Shape 132"/>
          <p:cNvSpPr/>
          <p:nvPr>
            <p:ph type="title"/>
          </p:nvPr>
        </p:nvSpPr>
        <p:spPr>
          <a:xfrm>
            <a:off x="612648" y="228600"/>
            <a:ext cx="8153401" cy="990600"/>
          </a:xfrm>
          <a:prstGeom prst="rect">
            <a:avLst/>
          </a:prstGeom>
        </p:spPr>
        <p:txBody>
          <a:bodyPr/>
          <a:lstStyle>
            <a:lvl1pPr algn="ctr" defTabSz="768095">
              <a:lnSpc>
                <a:spcPts val="3500"/>
              </a:lnSpc>
              <a:defRPr sz="3359">
                <a:solidFill>
                  <a:srgbClr val="003482"/>
                </a:solidFill>
              </a:defRPr>
            </a:lvl1pPr>
          </a:lstStyle>
          <a:p>
            <a:pPr lvl="0">
              <a:defRPr sz="1800">
                <a:solidFill>
                  <a:srgbClr val="000000"/>
                </a:solidFill>
              </a:defRPr>
            </a:pPr>
            <a:r>
              <a:rPr sz="3359">
                <a:solidFill>
                  <a:srgbClr val="003482"/>
                </a:solidFill>
              </a:rPr>
              <a:t>Education Improvement Scholarships Tax Credits Program</a:t>
            </a:r>
          </a:p>
        </p:txBody>
      </p:sp>
      <p:graphicFrame>
        <p:nvGraphicFramePr>
          <p:cNvPr id="133" name="Table 133"/>
          <p:cNvGraphicFramePr/>
          <p:nvPr/>
        </p:nvGraphicFramePr>
        <p:xfrm>
          <a:off x="612775" y="1600200"/>
          <a:ext cx="8302625" cy="3667760"/>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5026025"/>
                <a:gridCol w="1092200"/>
                <a:gridCol w="1092200"/>
                <a:gridCol w="1092200"/>
              </a:tblGrid>
              <a:tr h="407528">
                <a:tc>
                  <a:txBody>
                    <a:bodyPr/>
                    <a:lstStyle/>
                    <a:p>
                      <a:pPr lvl="0" algn="l">
                        <a:defRPr b="0" i="0" sz="1800">
                          <a:solidFill>
                            <a:srgbClr val="000000"/>
                          </a:solidFill>
                        </a:defRPr>
                      </a:pPr>
                      <a:r>
                        <a:rPr b="1" sz="2000">
                          <a:solidFill>
                            <a:srgbClr val="003482"/>
                          </a:solidFill>
                        </a:rPr>
                        <a:t>Donation Amount </a:t>
                      </a:r>
                      <a:endParaRPr b="1">
                        <a:solidFill>
                          <a:srgbClr val="FFFFFF"/>
                        </a:solidFill>
                      </a:endParaRPr>
                    </a:p>
                    <a:p>
                      <a:pPr lvl="0" algn="l">
                        <a:defRPr b="0" i="0" sz="1800">
                          <a:solidFill>
                            <a:srgbClr val="000000"/>
                          </a:solidFill>
                        </a:defRPr>
                      </a:pPr>
                      <a:r>
                        <a:rPr b="1" sz="2000">
                          <a:solidFill>
                            <a:srgbClr val="003482"/>
                          </a:solidFill>
                        </a:rPr>
                        <a:t>(Corporate taxpayer)*</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solidFill>
                            <a:srgbClr val="000000"/>
                          </a:solidFill>
                        </a:defRPr>
                      </a:pPr>
                      <a:r>
                        <a:rPr b="1" sz="2000">
                          <a:solidFill>
                            <a:srgbClr val="003482"/>
                          </a:solidFill>
                        </a:rPr>
                        <a:t>$1,000</a:t>
                      </a:r>
                    </a:p>
                  </a:txBody>
                  <a:tcPr marL="45720" marR="45720" marT="45720" marB="45720" anchor="b"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solidFill>
                            <a:srgbClr val="000000"/>
                          </a:solidFill>
                        </a:defRPr>
                      </a:pPr>
                      <a:r>
                        <a:rPr b="1" sz="2000">
                          <a:solidFill>
                            <a:srgbClr val="003482"/>
                          </a:solidFill>
                        </a:rPr>
                        <a:t>$5,000</a:t>
                      </a:r>
                    </a:p>
                  </a:txBody>
                  <a:tcPr marL="45720" marR="45720" marT="45720" marB="45720" anchor="b"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solidFill>
                            <a:srgbClr val="000000"/>
                          </a:solidFill>
                        </a:defRPr>
                      </a:pPr>
                      <a:r>
                        <a:rPr b="1" sz="2000">
                          <a:solidFill>
                            <a:srgbClr val="003482"/>
                          </a:solidFill>
                        </a:rPr>
                        <a:t>$10,000</a:t>
                      </a:r>
                    </a:p>
                  </a:txBody>
                  <a:tcPr marL="45720" marR="45720" marT="45720" marB="45720" anchor="b"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r>
              <a:tr h="407528">
                <a:tc>
                  <a:txBody>
                    <a:bodyPr/>
                    <a:lstStyle/>
                    <a:p>
                      <a:pPr lvl="0" algn="l">
                        <a:defRPr b="0" i="0" sz="1800"/>
                      </a:pPr>
                      <a:r>
                        <a:rPr b="1" i="1" u="sng">
                          <a:solidFill>
                            <a:srgbClr val="990033"/>
                          </a:solidFill>
                        </a:rPr>
                        <a:t>Tax Savings*</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r>
              <a:tr h="407528">
                <a:tc>
                  <a:txBody>
                    <a:bodyPr/>
                    <a:lstStyle/>
                    <a:p>
                      <a:pPr lvl="0" algn="l">
                        <a:defRPr b="0" i="0" sz="1800"/>
                      </a:pPr>
                      <a:r>
                        <a:rPr>
                          <a:solidFill>
                            <a:srgbClr val="990033"/>
                          </a:solidFill>
                        </a:rPr>
                        <a:t>     Virginia Tax Credit (65%)</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a:solidFill>
                            <a:srgbClr val="990033"/>
                          </a:solidFill>
                        </a:rPr>
                        <a:t>650 </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a:solidFill>
                            <a:srgbClr val="990033"/>
                          </a:solidFill>
                        </a:rPr>
                        <a:t>3,250</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a:solidFill>
                            <a:srgbClr val="990033"/>
                          </a:solidFill>
                        </a:rPr>
                        <a:t>6,500</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r>
              <a:tr h="407528">
                <a:tc>
                  <a:txBody>
                    <a:bodyPr/>
                    <a:lstStyle/>
                    <a:p>
                      <a:pPr lvl="0" algn="l">
                        <a:defRPr b="0" i="0" sz="1800"/>
                      </a:pPr>
                      <a:r>
                        <a:rPr b="1" i="1">
                          <a:solidFill>
                            <a:srgbClr val="990033"/>
                          </a:solidFill>
                        </a:rPr>
                        <a:t>     Federal Tax Effects (at marginal 34% rate)**</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r>
              <a:tr h="407528">
                <a:tc>
                  <a:txBody>
                    <a:bodyPr/>
                    <a:lstStyle/>
                    <a:p>
                      <a:pPr lvl="0" algn="l">
                        <a:defRPr b="0" i="0" sz="1800"/>
                      </a:pPr>
                      <a:r>
                        <a:rPr>
                          <a:solidFill>
                            <a:srgbClr val="990033"/>
                          </a:solidFill>
                        </a:rPr>
                        <a:t>          Savings from federal charitable deduction</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a:solidFill>
                            <a:srgbClr val="990033"/>
                          </a:solidFill>
                        </a:rPr>
                        <a:t>340</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a:solidFill>
                            <a:srgbClr val="990033"/>
                          </a:solidFill>
                        </a:rPr>
                        <a:t>1,700</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a:solidFill>
                            <a:srgbClr val="990033"/>
                          </a:solidFill>
                        </a:rPr>
                        <a:t>3,400</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r>
              <a:tr h="407528">
                <a:tc>
                  <a:txBody>
                    <a:bodyPr/>
                    <a:lstStyle/>
                    <a:p>
                      <a:pPr lvl="0" algn="l">
                        <a:defRPr b="0" i="0" sz="1800"/>
                      </a:pPr>
                      <a:r>
                        <a:rPr b="1" i="1">
                          <a:solidFill>
                            <a:srgbClr val="990033"/>
                          </a:solidFill>
                        </a:rPr>
                        <a:t>          Less - Cost of reduced deduction for VA taxes</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-241</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-1,207</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-2,414</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r>
              <a:tr h="407528">
                <a:tc>
                  <a:txBody>
                    <a:bodyPr/>
                    <a:lstStyle/>
                    <a:p>
                      <a:pPr lvl="0" algn="l">
                        <a:defRPr b="0" i="0" sz="1800"/>
                      </a:pPr>
                      <a:r>
                        <a:rPr>
                          <a:solidFill>
                            <a:srgbClr val="990033"/>
                          </a:solidFill>
                        </a:rPr>
                        <a:t>     VA Tax Savings (at marginal 6% rate)</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a:solidFill>
                            <a:srgbClr val="990033"/>
                          </a:solidFill>
                        </a:rPr>
                        <a:t>60</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a:solidFill>
                            <a:srgbClr val="990033"/>
                          </a:solidFill>
                        </a:rPr>
                        <a:t>300</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a:solidFill>
                            <a:srgbClr val="990033"/>
                          </a:solidFill>
                        </a:rPr>
                        <a:t>600</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r>
              <a:tr h="407528">
                <a:tc>
                  <a:txBody>
                    <a:bodyPr/>
                    <a:lstStyle/>
                    <a:p>
                      <a:pPr lvl="0" algn="l">
                        <a:defRPr b="0" i="0" sz="1800"/>
                      </a:pPr>
                      <a:r>
                        <a:rPr b="1" i="1">
                          <a:solidFill>
                            <a:srgbClr val="990033"/>
                          </a:solidFill>
                        </a:rPr>
                        <a:t>          Total Savings</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809</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4,043</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c>
                  <a:txBody>
                    <a:bodyPr/>
                    <a:lstStyle/>
                    <a:p>
                      <a:pPr lvl="0" algn="r">
                        <a:defRPr b="0" i="0" sz="1800"/>
                      </a:pPr>
                      <a:r>
                        <a:rPr b="1" i="1">
                          <a:solidFill>
                            <a:srgbClr val="990033"/>
                          </a:solidFill>
                        </a:rPr>
                        <a:t>8,086</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E8EEF1"/>
                    </a:solidFill>
                  </a:tcPr>
                </a:tc>
              </a:tr>
              <a:tr h="407528">
                <a:tc>
                  <a:txBody>
                    <a:bodyPr/>
                    <a:lstStyle/>
                    <a:p>
                      <a:pPr lvl="0" algn="l">
                        <a:defRPr b="0" i="0" sz="1800"/>
                      </a:pPr>
                      <a:r>
                        <a:rPr b="1">
                          <a:solidFill>
                            <a:srgbClr val="003482"/>
                          </a:solidFill>
                        </a:rPr>
                        <a:t>Net Cost of Donation</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b="1">
                          <a:solidFill>
                            <a:srgbClr val="003482"/>
                          </a:solidFill>
                        </a:rPr>
                        <a:t>$191</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b="1">
                          <a:solidFill>
                            <a:srgbClr val="003482"/>
                          </a:solidFill>
                        </a:rPr>
                        <a:t>$957</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c>
                  <a:txBody>
                    <a:bodyPr/>
                    <a:lstStyle/>
                    <a:p>
                      <a:pPr lvl="0" algn="r">
                        <a:defRPr b="0" i="0" sz="1800"/>
                      </a:pPr>
                      <a:r>
                        <a:rPr b="1">
                          <a:solidFill>
                            <a:srgbClr val="003482"/>
                          </a:solidFill>
                        </a:rPr>
                        <a:t>$1,914</a:t>
                      </a:r>
                    </a:p>
                  </a:txBody>
                  <a:tcPr marL="45720" marR="45720" marT="45720" marB="45720" anchor="t" anchorCtr="0" horzOverflow="overflow">
                    <a:lnL w="12700">
                      <a:solidFill>
                        <a:srgbClr val="002654"/>
                      </a:solidFill>
                      <a:round/>
                    </a:lnL>
                    <a:lnR w="12700">
                      <a:solidFill>
                        <a:srgbClr val="002654"/>
                      </a:solidFill>
                      <a:round/>
                    </a:lnR>
                    <a:lnT w="12700">
                      <a:solidFill>
                        <a:srgbClr val="002654"/>
                      </a:solidFill>
                      <a:round/>
                    </a:lnT>
                    <a:lnB w="12700">
                      <a:solidFill>
                        <a:srgbClr val="002654"/>
                      </a:solidFill>
                      <a:round/>
                    </a:lnB>
                    <a:solidFill>
                      <a:srgbClr val="CEDCE1"/>
                    </a:solidFill>
                  </a:tcPr>
                </a:tc>
              </a:tr>
            </a:tbl>
          </a:graphicData>
        </a:graphic>
      </p:graphicFrame>
      <p:sp>
        <p:nvSpPr>
          <p:cNvPr id="134" name="Shape 134"/>
          <p:cNvSpPr/>
          <p:nvPr/>
        </p:nvSpPr>
        <p:spPr>
          <a:xfrm>
            <a:off x="609600" y="5410199"/>
            <a:ext cx="8305800" cy="47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sz="1400">
                <a:solidFill>
                  <a:srgbClr val="003482"/>
                </a:solidFill>
              </a:defRPr>
            </a:lvl1pPr>
          </a:lstStyle>
          <a:p>
            <a:pPr lvl="0">
              <a:defRPr i="0" sz="1800">
                <a:solidFill>
                  <a:srgbClr val="000000"/>
                </a:solidFill>
              </a:defRPr>
            </a:pPr>
            <a:r>
              <a:rPr i="1" sz="1400">
                <a:solidFill>
                  <a:srgbClr val="003482"/>
                </a:solidFill>
              </a:rPr>
              <a:t>*  Above demonstration is for business taxpayers.</a:t>
            </a:r>
            <a:endParaRPr i="1" sz="1400">
              <a:solidFill>
                <a:srgbClr val="003482"/>
              </a:solidFill>
            </a:endParaRPr>
          </a:p>
        </p:txBody>
      </p:sp>
      <p:sp>
        <p:nvSpPr>
          <p:cNvPr id="135" name="Shape 135"/>
          <p:cNvSpPr/>
          <p:nvPr/>
        </p:nvSpPr>
        <p:spPr>
          <a:xfrm>
            <a:off x="2971800" y="6248399"/>
            <a:ext cx="3200400"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i="1">
                <a:solidFill>
                  <a:srgbClr val="003482"/>
                </a:solidFill>
              </a:defRPr>
            </a:lvl1pPr>
          </a:lstStyle>
          <a:p>
            <a:pPr lvl="0">
              <a:defRPr i="0">
                <a:solidFill>
                  <a:srgbClr val="000000"/>
                </a:solidFill>
              </a:defRPr>
            </a:pPr>
            <a:r>
              <a:rPr i="1">
                <a:solidFill>
                  <a:srgbClr val="003482"/>
                </a:solidFill>
              </a:rPr>
              <a:t>Individual circumstances may vary.</a:t>
            </a:r>
          </a:p>
        </p:txBody>
      </p:sp>
      <p:sp>
        <p:nvSpPr>
          <p:cNvPr id="136" name="Shape 136"/>
          <p:cNvSpPr/>
          <p:nvPr/>
        </p:nvSpPr>
        <p:spPr>
          <a:xfrm>
            <a:off x="3581400" y="1219200"/>
            <a:ext cx="1905000" cy="320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solidFill>
                  <a:srgbClr val="FFFFFF"/>
                </a:solidFill>
              </a:defRPr>
            </a:lvl1pPr>
          </a:lstStyle>
          <a:p>
            <a:pPr lvl="0">
              <a:defRPr b="0" sz="1800">
                <a:solidFill>
                  <a:srgbClr val="000000"/>
                </a:solidFill>
              </a:defRPr>
            </a:pPr>
            <a:r>
              <a:rPr b="1" sz="1600">
                <a:solidFill>
                  <a:srgbClr val="FFFFFF"/>
                </a:solidFill>
              </a:rPr>
              <a:t>Business Taxpayer</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0" name="Shape 140"/>
          <p:cNvSpPr/>
          <p:nvPr>
            <p:ph type="title"/>
          </p:nvPr>
        </p:nvSpPr>
        <p:spPr>
          <a:xfrm>
            <a:off x="746125" y="-1244600"/>
            <a:ext cx="8220075" cy="5029200"/>
          </a:xfrm>
          <a:prstGeom prst="rect">
            <a:avLst/>
          </a:prstGeom>
        </p:spPr>
        <p:txBody>
          <a:bodyPr/>
          <a:lstStyle>
            <a:lvl1pPr>
              <a:lnSpc>
                <a:spcPts val="7000"/>
              </a:lnSpc>
              <a:defRPr b="1" cap="none" sz="7200">
                <a:solidFill>
                  <a:srgbClr val="003482"/>
                </a:solidFill>
              </a:defRPr>
            </a:lvl1pPr>
          </a:lstStyle>
          <a:p>
            <a:pPr lvl="0">
              <a:defRPr b="0" sz="1800">
                <a:solidFill>
                  <a:srgbClr val="000000"/>
                </a:solidFill>
              </a:defRPr>
            </a:pPr>
            <a:r>
              <a:rPr b="1" sz="7200">
                <a:solidFill>
                  <a:srgbClr val="003482"/>
                </a:solidFill>
              </a:rPr>
              <a:t>What Happens with  Appreciated Stock?</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4" name="Shape 144"/>
          <p:cNvSpPr/>
          <p:nvPr/>
        </p:nvSpPr>
        <p:spPr>
          <a:xfrm>
            <a:off x="533400" y="152400"/>
            <a:ext cx="8153400" cy="116987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lgn="ctr">
              <a:lnSpc>
                <a:spcPts val="4200"/>
              </a:lnSpc>
            </a:pPr>
            <a:r>
              <a:rPr sz="4000">
                <a:solidFill>
                  <a:srgbClr val="003482"/>
                </a:solidFill>
              </a:rPr>
              <a:t>Using Appreciated Stock</a:t>
            </a:r>
            <a:br>
              <a:rPr sz="4000">
                <a:solidFill>
                  <a:srgbClr val="003482"/>
                </a:solidFill>
              </a:rPr>
            </a:br>
            <a:r>
              <a:rPr sz="4000">
                <a:solidFill>
                  <a:srgbClr val="003482"/>
                </a:solidFill>
              </a:rPr>
              <a:t>to Make the Donation</a:t>
            </a:r>
          </a:p>
        </p:txBody>
      </p:sp>
      <p:graphicFrame>
        <p:nvGraphicFramePr>
          <p:cNvPr id="145" name="Table 145"/>
          <p:cNvGraphicFramePr/>
          <p:nvPr/>
        </p:nvGraphicFramePr>
        <p:xfrm>
          <a:off x="304800" y="1295400"/>
          <a:ext cx="8601265" cy="526281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5867400"/>
                <a:gridCol w="1416723"/>
                <a:gridCol w="1317142"/>
              </a:tblGrid>
              <a:tr h="240436">
                <a:tc>
                  <a:txBody>
                    <a:bodyPr/>
                    <a:lstStyle/>
                    <a:p>
                      <a:pPr lvl="0" algn="l">
                        <a:defRPr b="0" i="0" sz="1800">
                          <a:solidFill>
                            <a:srgbClr val="000000"/>
                          </a:solidFill>
                        </a:defRPr>
                      </a:pPr>
                      <a:r>
                        <a:rPr sz="1100">
                          <a:solidFill>
                            <a:srgbClr val="003482"/>
                          </a:solidFill>
                        </a:rPr>
                        <a:t/>
                      </a:r>
                    </a:p>
                  </a:txBody>
                  <a:tcPr marL="45720" marR="45720" marT="45720" marB="45720" anchor="t" anchorCtr="0" horzOverflow="overflow">
                    <a:lnL w="12700">
                      <a:solidFill>
                        <a:srgbClr val="003482"/>
                      </a:solidFill>
                      <a:round/>
                    </a:lnL>
                    <a:lnR w="12700">
                      <a:solidFill>
                        <a:srgbClr val="003482"/>
                      </a:solidFill>
                      <a:round/>
                    </a:lnR>
                    <a:lnT w="12700">
                      <a:solidFill>
                        <a:srgbClr val="003482"/>
                      </a:solidFill>
                      <a:round/>
                    </a:lnT>
                    <a:solidFill>
                      <a:srgbClr val="CEDCE1"/>
                    </a:solidFill>
                  </a:tcPr>
                </a:tc>
                <a:tc>
                  <a:txBody>
                    <a:bodyPr/>
                    <a:lstStyle/>
                    <a:p>
                      <a:pPr lvl="0" algn="r">
                        <a:defRPr b="0" i="0" sz="1800">
                          <a:solidFill>
                            <a:srgbClr val="000000"/>
                          </a:solidFill>
                        </a:defRPr>
                      </a:pPr>
                      <a:r>
                        <a:rPr sz="1200">
                          <a:solidFill>
                            <a:srgbClr val="003482"/>
                          </a:solidFill>
                        </a:rPr>
                        <a:t>Non-AMT Taxpayer</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solidFill>
                            <a:srgbClr val="000000"/>
                          </a:solidFill>
                        </a:defRPr>
                      </a:pPr>
                      <a:r>
                        <a:rPr sz="1200">
                          <a:solidFill>
                            <a:srgbClr val="003482"/>
                          </a:solidFill>
                        </a:rPr>
                        <a:t>AMT Taxpayer</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609106">
                <a:tc>
                  <a:txBody>
                    <a:bodyPr/>
                    <a:lstStyle/>
                    <a:p>
                      <a:pPr lvl="0" algn="l">
                        <a:lnSpc>
                          <a:spcPts val="1400"/>
                        </a:lnSpc>
                        <a:defRPr b="0" i="0" sz="1800"/>
                      </a:pPr>
                      <a:r>
                        <a:rPr b="1" i="1" sz="1400">
                          <a:solidFill>
                            <a:srgbClr val="003482"/>
                          </a:solidFill>
                        </a:rPr>
                        <a:t>Market Value of Donated Stock</a:t>
                      </a:r>
                      <a:endParaRPr b="1" i="1" sz="1400">
                        <a:solidFill>
                          <a:srgbClr val="003482"/>
                        </a:solidFill>
                      </a:endParaRPr>
                    </a:p>
                    <a:p>
                      <a:pPr lvl="0" algn="l">
                        <a:lnSpc>
                          <a:spcPts val="1400"/>
                        </a:lnSpc>
                        <a:defRPr b="0" i="0" sz="1800"/>
                      </a:pPr>
                      <a:r>
                        <a:rPr b="1" i="1" sz="1400" u="sng">
                          <a:solidFill>
                            <a:srgbClr val="003482"/>
                          </a:solidFill>
                        </a:rPr>
                        <a:t>Cost Basis of Stock</a:t>
                      </a:r>
                      <a:endParaRPr b="1" i="1" sz="1400" u="sng">
                        <a:solidFill>
                          <a:srgbClr val="003482"/>
                        </a:solidFill>
                      </a:endParaRPr>
                    </a:p>
                    <a:p>
                      <a:pPr lvl="0" algn="l">
                        <a:lnSpc>
                          <a:spcPts val="1400"/>
                        </a:lnSpc>
                        <a:defRPr b="0" i="0" sz="1800"/>
                      </a:pPr>
                      <a:r>
                        <a:rPr b="1" i="1" sz="1400">
                          <a:solidFill>
                            <a:srgbClr val="003482"/>
                          </a:solidFill>
                        </a:rPr>
                        <a:t>     Capital Gain</a:t>
                      </a:r>
                    </a:p>
                  </a:txBody>
                  <a:tcPr marL="45720" marR="45720" marT="45720" marB="45720" anchor="t" anchorCtr="0" horzOverflow="overflow">
                    <a:lnL w="12700">
                      <a:solidFill>
                        <a:srgbClr val="003482"/>
                      </a:solidFill>
                      <a:round/>
                    </a:lnL>
                    <a:lnR w="12700">
                      <a:solidFill>
                        <a:srgbClr val="003482"/>
                      </a:solidFill>
                      <a:round/>
                    </a:lnR>
                    <a:lnB w="12700">
                      <a:solidFill>
                        <a:srgbClr val="003482"/>
                      </a:solidFill>
                      <a:round/>
                    </a:lnB>
                    <a:solidFill>
                      <a:srgbClr val="CEDCE1"/>
                    </a:solidFill>
                  </a:tcPr>
                </a:tc>
                <a:tc>
                  <a:txBody>
                    <a:bodyPr/>
                    <a:lstStyle/>
                    <a:p>
                      <a:pPr lvl="0" algn="r">
                        <a:lnSpc>
                          <a:spcPts val="1400"/>
                        </a:lnSpc>
                        <a:defRPr b="0" i="0" sz="1800"/>
                      </a:pPr>
                      <a:r>
                        <a:rPr b="1" i="1" sz="1400">
                          <a:solidFill>
                            <a:srgbClr val="003482"/>
                          </a:solidFill>
                        </a:rPr>
                        <a:t>$10,000</a:t>
                      </a:r>
                      <a:endParaRPr b="1" i="1" sz="1400">
                        <a:solidFill>
                          <a:srgbClr val="003482"/>
                        </a:solidFill>
                      </a:endParaRPr>
                    </a:p>
                    <a:p>
                      <a:pPr lvl="0" algn="r">
                        <a:lnSpc>
                          <a:spcPts val="1400"/>
                        </a:lnSpc>
                        <a:defRPr b="0" i="0" sz="1800"/>
                      </a:pPr>
                      <a:r>
                        <a:rPr b="1" i="1" sz="1400" u="sng">
                          <a:solidFill>
                            <a:srgbClr val="003482"/>
                          </a:solidFill>
                        </a:rPr>
                        <a:t>    3,000</a:t>
                      </a:r>
                      <a:endParaRPr b="1" i="1" sz="1400" u="sng">
                        <a:solidFill>
                          <a:srgbClr val="003482"/>
                        </a:solidFill>
                      </a:endParaRPr>
                    </a:p>
                    <a:p>
                      <a:pPr lvl="0" algn="r">
                        <a:lnSpc>
                          <a:spcPts val="1400"/>
                        </a:lnSpc>
                        <a:defRPr b="0" i="0" sz="1800"/>
                      </a:pPr>
                      <a:r>
                        <a:rPr b="1" i="1" sz="1400">
                          <a:solidFill>
                            <a:srgbClr val="003482"/>
                          </a:solidFill>
                        </a:rPr>
                        <a:t>7,000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lnSpc>
                          <a:spcPts val="1400"/>
                        </a:lnSpc>
                        <a:defRPr b="0" i="0" sz="1800"/>
                      </a:pPr>
                      <a:r>
                        <a:rPr b="1" i="1" sz="1400">
                          <a:solidFill>
                            <a:srgbClr val="003482"/>
                          </a:solidFill>
                        </a:rPr>
                        <a:t>$10,000</a:t>
                      </a:r>
                      <a:endParaRPr b="1" i="1" sz="1400">
                        <a:solidFill>
                          <a:srgbClr val="003482"/>
                        </a:solidFill>
                      </a:endParaRPr>
                    </a:p>
                    <a:p>
                      <a:pPr lvl="0" algn="r">
                        <a:lnSpc>
                          <a:spcPts val="1400"/>
                        </a:lnSpc>
                        <a:defRPr b="0" i="0" sz="1800"/>
                      </a:pPr>
                      <a:r>
                        <a:rPr b="1" i="1" sz="1400" u="sng">
                          <a:solidFill>
                            <a:srgbClr val="003482"/>
                          </a:solidFill>
                        </a:rPr>
                        <a:t>    3,000</a:t>
                      </a:r>
                      <a:endParaRPr b="1" i="1" sz="1400" u="sng">
                        <a:solidFill>
                          <a:srgbClr val="003482"/>
                        </a:solidFill>
                      </a:endParaRPr>
                    </a:p>
                    <a:p>
                      <a:pPr lvl="0" algn="r">
                        <a:lnSpc>
                          <a:spcPts val="1400"/>
                        </a:lnSpc>
                        <a:defRPr b="0" i="0" sz="1800"/>
                      </a:pPr>
                      <a:r>
                        <a:rPr b="1" i="1" sz="1400">
                          <a:solidFill>
                            <a:srgbClr val="003482"/>
                          </a:solidFill>
                        </a:rPr>
                        <a:t>7,000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288524">
                <a:tc gridSpan="3">
                  <a:txBody>
                    <a:bodyPr/>
                    <a:lstStyle/>
                    <a:p>
                      <a:pPr lvl="0" algn="l">
                        <a:defRPr b="0" i="0" sz="1800"/>
                      </a:pPr>
                      <a:r>
                        <a:rPr sz="1600" u="sng">
                          <a:solidFill>
                            <a:srgbClr val="990033"/>
                          </a:solidFill>
                        </a:rPr>
                        <a:t>Savings from Not Having to Pay Taxes on the Capital Gain</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hMerge="1">
                  <a:tcPr/>
                </a:tc>
                <a:tc hMerge="1">
                  <a:tcPr/>
                </a:tc>
              </a:tr>
              <a:tr h="355846">
                <a:tc>
                  <a:txBody>
                    <a:bodyPr/>
                    <a:lstStyle/>
                    <a:p>
                      <a:pPr lvl="0" algn="l">
                        <a:defRPr b="0" i="0" sz="1800"/>
                      </a:pPr>
                      <a:r>
                        <a:rPr b="1" i="1" sz="1600">
                          <a:solidFill>
                            <a:srgbClr val="990033"/>
                          </a:solidFill>
                        </a:rPr>
                        <a:t>     Federal Tax Savings (23.8% Rate) *</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a:solidFill>
                            <a:srgbClr val="990033"/>
                          </a:solidFill>
                        </a:rPr>
                        <a:t>1,666 </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a:solidFill>
                            <a:srgbClr val="990033"/>
                          </a:solidFill>
                        </a:rPr>
                        <a:t>1,666</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355846">
                <a:tc>
                  <a:txBody>
                    <a:bodyPr/>
                    <a:lstStyle/>
                    <a:p>
                      <a:pPr lvl="0" algn="l">
                        <a:defRPr b="0" i="0" sz="1800"/>
                      </a:pPr>
                      <a:r>
                        <a:rPr sz="1600">
                          <a:solidFill>
                            <a:srgbClr val="990033"/>
                          </a:solidFill>
                        </a:rPr>
                        <a:t>     Virginia Tax Savings (at 5.75% Rate)</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sz="1600" u="sng">
                          <a:solidFill>
                            <a:srgbClr val="990033"/>
                          </a:solidFill>
                        </a:rPr>
                        <a:t>     403</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sz="1600" u="sng">
                          <a:solidFill>
                            <a:srgbClr val="990033"/>
                          </a:solidFill>
                        </a:rPr>
                        <a:t>     403</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r>
              <a:tr h="355846">
                <a:tc>
                  <a:txBody>
                    <a:bodyPr/>
                    <a:lstStyle/>
                    <a:p>
                      <a:pPr lvl="0" algn="l">
                        <a:defRPr b="0" i="0" sz="1800"/>
                      </a:pPr>
                      <a:r>
                        <a:rPr b="1" i="1" sz="1600">
                          <a:solidFill>
                            <a:srgbClr val="990033"/>
                          </a:solidFill>
                        </a:rPr>
                        <a:t>     Total Savings from Not Having to Pay Tax on Capital Gains</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a:solidFill>
                            <a:srgbClr val="990033"/>
                          </a:solidFill>
                        </a:rPr>
                        <a:t>2,069</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a:solidFill>
                            <a:srgbClr val="990033"/>
                          </a:solidFill>
                        </a:rPr>
                        <a:t>2,069</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355846">
                <a:tc gridSpan="3">
                  <a:txBody>
                    <a:bodyPr/>
                    <a:lstStyle/>
                    <a:p>
                      <a:pPr lvl="0" algn="l">
                        <a:defRPr b="0" i="0" sz="1800"/>
                      </a:pPr>
                      <a:r>
                        <a:rPr sz="1600" u="sng">
                          <a:solidFill>
                            <a:srgbClr val="990033"/>
                          </a:solidFill>
                        </a:rPr>
                        <a:t>Tax Savings from Donation (Excluding Savings on Capital Gains) **</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hMerge="1">
                  <a:tcPr/>
                </a:tc>
                <a:tc hMerge="1">
                  <a:tcPr/>
                </a:tc>
              </a:tr>
              <a:tr h="355846">
                <a:tc>
                  <a:txBody>
                    <a:bodyPr/>
                    <a:lstStyle/>
                    <a:p>
                      <a:pPr lvl="0" algn="l">
                        <a:defRPr b="0" i="0" sz="1800"/>
                      </a:pPr>
                      <a:r>
                        <a:rPr b="1" i="1" sz="1600">
                          <a:solidFill>
                            <a:srgbClr val="990033"/>
                          </a:solidFill>
                        </a:rPr>
                        <a:t>     Virginia Tax Credit (65%)</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a:solidFill>
                            <a:srgbClr val="990033"/>
                          </a:solidFill>
                        </a:rPr>
                        <a:t>6,500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a:solidFill>
                            <a:srgbClr val="990033"/>
                          </a:solidFill>
                        </a:rPr>
                        <a:t>6,500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355846">
                <a:tc>
                  <a:txBody>
                    <a:bodyPr/>
                    <a:lstStyle/>
                    <a:p>
                      <a:pPr lvl="0" algn="l">
                        <a:defRPr b="0" i="0" sz="1800"/>
                      </a:pPr>
                      <a:r>
                        <a:rPr sz="1600">
                          <a:solidFill>
                            <a:srgbClr val="990033"/>
                          </a:solidFill>
                        </a:rPr>
                        <a:t>     Federal Tax Savings (33% Rate non-AMT/28% Rate AMT)</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sz="1600">
                          <a:solidFill>
                            <a:srgbClr val="990033"/>
                          </a:solidFill>
                        </a:rPr>
                        <a:t>3,300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sz="1600">
                          <a:solidFill>
                            <a:srgbClr val="990033"/>
                          </a:solidFill>
                        </a:rPr>
                        <a:t>2,800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r>
              <a:tr h="355846">
                <a:tc>
                  <a:txBody>
                    <a:bodyPr/>
                    <a:lstStyle/>
                    <a:p>
                      <a:pPr lvl="0" algn="l">
                        <a:defRPr b="0" i="0" sz="1800"/>
                      </a:pPr>
                      <a:r>
                        <a:rPr b="1" i="1" sz="1600">
                          <a:solidFill>
                            <a:srgbClr val="990033"/>
                          </a:solidFill>
                        </a:rPr>
                        <a:t>          Less – Cost of reduced deduction for Virginia taxes</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a:solidFill>
                            <a:srgbClr val="990033"/>
                          </a:solidFill>
                        </a:rPr>
                        <a:t>(2,335)</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a:solidFill>
                            <a:srgbClr val="990033"/>
                          </a:solidFill>
                        </a:rPr>
                        <a:t>n/a</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355846">
                <a:tc>
                  <a:txBody>
                    <a:bodyPr/>
                    <a:lstStyle/>
                    <a:p>
                      <a:pPr lvl="0" algn="l">
                        <a:defRPr b="0" i="0" sz="1800"/>
                      </a:pPr>
                      <a:r>
                        <a:rPr sz="1600">
                          <a:solidFill>
                            <a:srgbClr val="990033"/>
                          </a:solidFill>
                        </a:rPr>
                        <a:t>     Virginia Tax Savings (at 5.75% Rate)</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sz="1600" u="sng">
                          <a:solidFill>
                            <a:srgbClr val="990033"/>
                          </a:solidFill>
                        </a:rPr>
                        <a:t>      575</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sz="1600" u="sng">
                          <a:solidFill>
                            <a:srgbClr val="990033"/>
                          </a:solidFill>
                        </a:rPr>
                        <a:t>      575</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r>
              <a:tr h="355846">
                <a:tc>
                  <a:txBody>
                    <a:bodyPr/>
                    <a:lstStyle/>
                    <a:p>
                      <a:pPr lvl="0" algn="l">
                        <a:defRPr b="0" i="0" sz="1800"/>
                      </a:pPr>
                      <a:r>
                        <a:rPr b="1" i="1" sz="1600">
                          <a:solidFill>
                            <a:srgbClr val="990033"/>
                          </a:solidFill>
                        </a:rPr>
                        <a:t>Total Savings from Donation (Excluding Savings on Capital Gains)</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u="sng">
                          <a:solidFill>
                            <a:srgbClr val="990033"/>
                          </a:solidFill>
                        </a:rPr>
                        <a:t>   8,040</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u="sng">
                          <a:solidFill>
                            <a:srgbClr val="990033"/>
                          </a:solidFill>
                        </a:rPr>
                        <a:t>   9,875</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r h="355846">
                <a:tc>
                  <a:txBody>
                    <a:bodyPr/>
                    <a:lstStyle/>
                    <a:p>
                      <a:pPr lvl="0" algn="l">
                        <a:defRPr b="0" i="0" sz="1800"/>
                      </a:pPr>
                      <a:r>
                        <a:rPr b="1" sz="1600">
                          <a:solidFill>
                            <a:srgbClr val="990033"/>
                          </a:solidFill>
                        </a:rPr>
                        <a:t>          Total Savings from Donation of Appreciated Stock</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sz="1600">
                          <a:solidFill>
                            <a:srgbClr val="990033"/>
                          </a:solidFill>
                        </a:rPr>
                        <a:t>10,109</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c>
                  <a:txBody>
                    <a:bodyPr/>
                    <a:lstStyle/>
                    <a:p>
                      <a:pPr lvl="0" algn="r">
                        <a:defRPr b="0" i="0" sz="1800"/>
                      </a:pPr>
                      <a:r>
                        <a:rPr b="1" sz="1600">
                          <a:solidFill>
                            <a:srgbClr val="990033"/>
                          </a:solidFill>
                        </a:rPr>
                        <a:t>11,944</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E8EEF1"/>
                    </a:solidFill>
                  </a:tcPr>
                </a:tc>
              </a:tr>
              <a:tr h="256465">
                <a:tc>
                  <a:txBody>
                    <a:bodyPr/>
                    <a:lstStyle/>
                    <a:p>
                      <a:pPr lvl="0" algn="l">
                        <a:defRPr b="0" i="0" sz="1800"/>
                      </a:pPr>
                      <a:r>
                        <a:rPr b="1" i="1" sz="1600">
                          <a:solidFill>
                            <a:srgbClr val="003482"/>
                          </a:solidFill>
                        </a:rPr>
                        <a:t>Excess of Tax Savings Over Value of Stock Donated</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a:solidFill>
                            <a:srgbClr val="003482"/>
                          </a:solidFill>
                        </a:rPr>
                        <a:t>$109</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c>
                  <a:txBody>
                    <a:bodyPr/>
                    <a:lstStyle/>
                    <a:p>
                      <a:pPr lvl="0" algn="r">
                        <a:defRPr b="0" i="0" sz="1800"/>
                      </a:pPr>
                      <a:r>
                        <a:rPr b="1" i="1" sz="1600">
                          <a:solidFill>
                            <a:srgbClr val="003482"/>
                          </a:solidFill>
                        </a:rPr>
                        <a:t>$1,944</a:t>
                      </a:r>
                    </a:p>
                  </a:txBody>
                  <a:tcPr marL="45720" marR="45720" marT="45720" marB="45720" anchor="b" anchorCtr="0" horzOverflow="overflow">
                    <a:lnL w="12700">
                      <a:solidFill>
                        <a:srgbClr val="003482"/>
                      </a:solidFill>
                      <a:round/>
                    </a:lnL>
                    <a:lnR w="12700">
                      <a:solidFill>
                        <a:srgbClr val="003482"/>
                      </a:solidFill>
                      <a:round/>
                    </a:lnR>
                    <a:lnT w="12700">
                      <a:solidFill>
                        <a:srgbClr val="003482"/>
                      </a:solidFill>
                      <a:round/>
                    </a:lnT>
                    <a:lnB w="12700">
                      <a:solidFill>
                        <a:srgbClr val="003482"/>
                      </a:solidFill>
                      <a:round/>
                    </a:lnB>
                    <a:solidFill>
                      <a:srgbClr val="CEDCE1"/>
                    </a:solidFill>
                  </a:tcPr>
                </a:tc>
              </a:tr>
            </a:tbl>
          </a:graphicData>
        </a:graphic>
      </p:graphicFrame>
      <p:sp>
        <p:nvSpPr>
          <p:cNvPr id="146" name="Shape 146"/>
          <p:cNvSpPr/>
          <p:nvPr/>
        </p:nvSpPr>
        <p:spPr>
          <a:xfrm>
            <a:off x="304800" y="6248400"/>
            <a:ext cx="8305800" cy="42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r>
              <a:rPr i="1" sz="1200">
                <a:solidFill>
                  <a:srgbClr val="003482"/>
                </a:solidFill>
              </a:rPr>
              <a:t>* Long Term Capital Gains Tax of 20% plus Affordable Care Act Surcharge of 3.8%.</a:t>
            </a:r>
            <a:endParaRPr i="1" sz="1200">
              <a:solidFill>
                <a:srgbClr val="003482"/>
              </a:solidFill>
            </a:endParaRPr>
          </a:p>
          <a:p>
            <a:pPr lvl="0"/>
            <a:r>
              <a:rPr i="1" sz="1200">
                <a:solidFill>
                  <a:srgbClr val="003482"/>
                </a:solidFill>
              </a:rPr>
              <a:t>** Pease Limitation, reinstated Jan. 1, 2013, may impact actual federal tax savings.</a:t>
            </a:r>
          </a:p>
        </p:txBody>
      </p:sp>
      <p:sp>
        <p:nvSpPr>
          <p:cNvPr id="147" name="Shape 147"/>
          <p:cNvSpPr/>
          <p:nvPr/>
        </p:nvSpPr>
        <p:spPr>
          <a:xfrm>
            <a:off x="5943600" y="6367045"/>
            <a:ext cx="2971800" cy="32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i="1" sz="1600">
                <a:solidFill>
                  <a:srgbClr val="003482"/>
                </a:solidFill>
              </a:defRPr>
            </a:lvl1pPr>
          </a:lstStyle>
          <a:p>
            <a:pPr lvl="0">
              <a:defRPr i="0" sz="1800">
                <a:solidFill>
                  <a:srgbClr val="000000"/>
                </a:solidFill>
              </a:defRPr>
            </a:pPr>
            <a:r>
              <a:rPr i="1" sz="1600">
                <a:solidFill>
                  <a:srgbClr val="003482"/>
                </a:solidFill>
              </a:rPr>
              <a:t>Individual circumstances may vary.</a:t>
            </a:r>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1" name="Shape 151"/>
          <p:cNvSpPr/>
          <p:nvPr>
            <p:ph type="title"/>
          </p:nvPr>
        </p:nvSpPr>
        <p:spPr>
          <a:xfrm>
            <a:off x="612647" y="228600"/>
            <a:ext cx="8378954" cy="990600"/>
          </a:xfrm>
          <a:prstGeom prst="rect">
            <a:avLst/>
          </a:prstGeom>
        </p:spPr>
        <p:txBody>
          <a:bodyPr/>
          <a:lstStyle/>
          <a:p>
            <a:pPr lvl="0" defTabSz="804672">
              <a:lnSpc>
                <a:spcPts val="3500"/>
              </a:lnSpc>
              <a:defRPr sz="1800">
                <a:solidFill>
                  <a:srgbClr val="000000"/>
                </a:solidFill>
              </a:defRPr>
            </a:pPr>
            <a:r>
              <a:rPr sz="3432">
                <a:solidFill>
                  <a:srgbClr val="003482"/>
                </a:solidFill>
              </a:rPr>
              <a:t>Donor Provisions:</a:t>
            </a:r>
            <a:br>
              <a:rPr sz="3432">
                <a:solidFill>
                  <a:srgbClr val="003482"/>
                </a:solidFill>
              </a:rPr>
            </a:br>
            <a:r>
              <a:rPr i="1" sz="3432">
                <a:solidFill>
                  <a:srgbClr val="003482"/>
                </a:solidFill>
              </a:rPr>
              <a:t>Turbo-Charging</a:t>
            </a:r>
            <a:r>
              <a:rPr sz="3432">
                <a:solidFill>
                  <a:srgbClr val="003482"/>
                </a:solidFill>
              </a:rPr>
              <a:t> Your Donations!</a:t>
            </a:r>
          </a:p>
        </p:txBody>
      </p:sp>
      <p:sp>
        <p:nvSpPr>
          <p:cNvPr id="152" name="Shape 152"/>
          <p:cNvSpPr/>
          <p:nvPr>
            <p:ph type="body" idx="1"/>
          </p:nvPr>
        </p:nvSpPr>
        <p:spPr>
          <a:xfrm>
            <a:off x="533400" y="1600200"/>
            <a:ext cx="8458200" cy="5181600"/>
          </a:xfrm>
          <a:prstGeom prst="rect">
            <a:avLst/>
          </a:prstGeom>
        </p:spPr>
        <p:txBody>
          <a:bodyPr/>
          <a:lstStyle/>
          <a:p>
            <a:pPr lvl="0" marL="309004" indent="-309004">
              <a:lnSpc>
                <a:spcPts val="3100"/>
              </a:lnSpc>
              <a:spcBef>
                <a:spcPts val="1200"/>
              </a:spcBef>
              <a:buClr>
                <a:srgbClr val="990033"/>
              </a:buClr>
              <a:buChar char="➢"/>
              <a:defRPr sz="1800">
                <a:solidFill>
                  <a:srgbClr val="000000"/>
                </a:solidFill>
              </a:defRPr>
            </a:pPr>
            <a:r>
              <a:rPr sz="2800">
                <a:solidFill>
                  <a:srgbClr val="003482"/>
                </a:solidFill>
              </a:rPr>
              <a:t>Individuals must donate at least $500 and are limited to $125,000 per year.</a:t>
            </a:r>
            <a:endParaRPr sz="2800">
              <a:solidFill>
                <a:srgbClr val="003482"/>
              </a:solidFill>
            </a:endParaRPr>
          </a:p>
          <a:p>
            <a:pPr lvl="0" marL="309004" indent="-309004">
              <a:lnSpc>
                <a:spcPts val="3100"/>
              </a:lnSpc>
              <a:spcBef>
                <a:spcPts val="1200"/>
              </a:spcBef>
              <a:buClr>
                <a:srgbClr val="990033"/>
              </a:buClr>
              <a:buChar char="➢"/>
              <a:defRPr sz="1800">
                <a:solidFill>
                  <a:srgbClr val="000000"/>
                </a:solidFill>
              </a:defRPr>
            </a:pPr>
            <a:r>
              <a:rPr sz="2800">
                <a:solidFill>
                  <a:srgbClr val="003482"/>
                </a:solidFill>
              </a:rPr>
              <a:t>$500 minimum but no maximum on business donations, including sole proprietorships.</a:t>
            </a:r>
            <a:endParaRPr sz="2800">
              <a:solidFill>
                <a:srgbClr val="003482"/>
              </a:solidFill>
            </a:endParaRPr>
          </a:p>
          <a:p>
            <a:pPr lvl="0" marL="309004" indent="-309004">
              <a:lnSpc>
                <a:spcPts val="3100"/>
              </a:lnSpc>
              <a:spcBef>
                <a:spcPts val="1200"/>
              </a:spcBef>
              <a:buClr>
                <a:srgbClr val="990033"/>
              </a:buClr>
              <a:buChar char="➢"/>
              <a:defRPr sz="1800">
                <a:solidFill>
                  <a:srgbClr val="000000"/>
                </a:solidFill>
              </a:defRPr>
            </a:pPr>
            <a:r>
              <a:rPr sz="2800">
                <a:solidFill>
                  <a:srgbClr val="003482"/>
                </a:solidFill>
              </a:rPr>
              <a:t>May donate cash or marketable securities.</a:t>
            </a:r>
            <a:endParaRPr sz="2800">
              <a:solidFill>
                <a:srgbClr val="003482"/>
              </a:solidFill>
            </a:endParaRPr>
          </a:p>
          <a:p>
            <a:pPr lvl="0" marL="309004" indent="-309004">
              <a:lnSpc>
                <a:spcPts val="3100"/>
              </a:lnSpc>
              <a:spcBef>
                <a:spcPts val="1200"/>
              </a:spcBef>
              <a:buClr>
                <a:srgbClr val="990033"/>
              </a:buClr>
              <a:buChar char="➢"/>
              <a:defRPr sz="1800">
                <a:solidFill>
                  <a:srgbClr val="000000"/>
                </a:solidFill>
              </a:defRPr>
            </a:pPr>
            <a:r>
              <a:rPr sz="2800">
                <a:solidFill>
                  <a:srgbClr val="003482"/>
                </a:solidFill>
              </a:rPr>
              <a:t>Amount of credits may not exceed tax liability in a given year.  Unused credits may be carried over until total is taken, up to five additional years.</a:t>
            </a:r>
            <a:endParaRPr sz="2800">
              <a:solidFill>
                <a:srgbClr val="003482"/>
              </a:solidFill>
            </a:endParaRPr>
          </a:p>
          <a:p>
            <a:pPr lvl="0" marL="309004" indent="-309004">
              <a:lnSpc>
                <a:spcPts val="3100"/>
              </a:lnSpc>
              <a:spcBef>
                <a:spcPts val="1200"/>
              </a:spcBef>
              <a:buClr>
                <a:srgbClr val="990033"/>
              </a:buClr>
              <a:buChar char="➢"/>
              <a:defRPr sz="1800">
                <a:solidFill>
                  <a:srgbClr val="000000"/>
                </a:solidFill>
              </a:defRPr>
            </a:pPr>
            <a:r>
              <a:rPr sz="2800">
                <a:solidFill>
                  <a:srgbClr val="003482"/>
                </a:solidFill>
              </a:rPr>
              <a:t>Donors may not direct scholarships to a particular student, but may request that their gift support scholarships at specific schools.</a:t>
            </a:r>
          </a:p>
        </p:txBody>
      </p:sp>
    </p:spTree>
  </p:cSld>
  <p:clrMapOvr>
    <a:masterClrMapping/>
  </p:clrMapOvr>
  <p:transitio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 name="Shape 156"/>
          <p:cNvSpPr/>
          <p:nvPr>
            <p:ph type="title"/>
          </p:nvPr>
        </p:nvSpPr>
        <p:spPr>
          <a:xfrm>
            <a:off x="612647" y="228600"/>
            <a:ext cx="8378954" cy="990600"/>
          </a:xfrm>
          <a:prstGeom prst="rect">
            <a:avLst/>
          </a:prstGeom>
        </p:spPr>
        <p:txBody>
          <a:bodyPr/>
          <a:lstStyle>
            <a:lvl1pPr>
              <a:lnSpc>
                <a:spcPts val="4000"/>
              </a:lnSpc>
              <a:defRPr>
                <a:solidFill>
                  <a:srgbClr val="003482"/>
                </a:solidFill>
              </a:defRPr>
            </a:lvl1pPr>
          </a:lstStyle>
          <a:p>
            <a:pPr lvl="0">
              <a:defRPr sz="1800">
                <a:solidFill>
                  <a:srgbClr val="000000"/>
                </a:solidFill>
              </a:defRPr>
            </a:pPr>
            <a:r>
              <a:rPr sz="4400">
                <a:solidFill>
                  <a:srgbClr val="003482"/>
                </a:solidFill>
              </a:rPr>
              <a:t>Scholarship Recipients</a:t>
            </a:r>
          </a:p>
        </p:txBody>
      </p:sp>
      <p:sp>
        <p:nvSpPr>
          <p:cNvPr id="157" name="Shape 157"/>
          <p:cNvSpPr/>
          <p:nvPr>
            <p:ph type="body" idx="1"/>
          </p:nvPr>
        </p:nvSpPr>
        <p:spPr>
          <a:xfrm>
            <a:off x="612648" y="1600200"/>
            <a:ext cx="8153401" cy="5105400"/>
          </a:xfrm>
          <a:prstGeom prst="rect">
            <a:avLst/>
          </a:prstGeom>
        </p:spPr>
        <p:txBody>
          <a:bodyPr/>
          <a:lstStyle/>
          <a:p>
            <a:pPr lvl="0" marL="353147" indent="-353147">
              <a:buClr>
                <a:srgbClr val="990033"/>
              </a:buClr>
              <a:buChar char="➢"/>
              <a:defRPr sz="1800">
                <a:solidFill>
                  <a:srgbClr val="000000"/>
                </a:solidFill>
              </a:defRPr>
            </a:pPr>
            <a:r>
              <a:rPr sz="3200">
                <a:solidFill>
                  <a:srgbClr val="003482"/>
                </a:solidFill>
              </a:rPr>
              <a:t>Eligible Students:</a:t>
            </a:r>
            <a:endParaRPr sz="3200">
              <a:solidFill>
                <a:srgbClr val="003482"/>
              </a:solidFill>
            </a:endParaRPr>
          </a:p>
          <a:p>
            <a:pPr lvl="1" marL="640080" indent="-274320">
              <a:spcBef>
                <a:spcPts val="500"/>
              </a:spcBef>
              <a:buClr>
                <a:srgbClr val="990033"/>
              </a:buClr>
              <a:buChar char="➢"/>
              <a:defRPr sz="1800">
                <a:solidFill>
                  <a:srgbClr val="000000"/>
                </a:solidFill>
              </a:defRPr>
            </a:pPr>
            <a:r>
              <a:rPr sz="2600">
                <a:solidFill>
                  <a:srgbClr val="003482"/>
                </a:solidFill>
              </a:rPr>
              <a:t>Annual Household income less than 300% of poverty</a:t>
            </a:r>
            <a:endParaRPr sz="2600">
              <a:solidFill>
                <a:srgbClr val="001400"/>
              </a:solidFill>
            </a:endParaRPr>
          </a:p>
          <a:p>
            <a:pPr lvl="2" marL="914400" indent="-228600">
              <a:spcBef>
                <a:spcPts val="500"/>
              </a:spcBef>
              <a:buClr>
                <a:srgbClr val="990033"/>
              </a:buClr>
              <a:buChar char="➢"/>
              <a:defRPr sz="1800">
                <a:solidFill>
                  <a:srgbClr val="000000"/>
                </a:solidFill>
              </a:defRPr>
            </a:pPr>
            <a:r>
              <a:rPr sz="2300">
                <a:solidFill>
                  <a:srgbClr val="003482"/>
                </a:solidFill>
              </a:rPr>
              <a:t>$71,550 for family of four</a:t>
            </a:r>
            <a:endParaRPr sz="2300">
              <a:solidFill>
                <a:srgbClr val="001400"/>
              </a:solidFill>
            </a:endParaRPr>
          </a:p>
          <a:p>
            <a:pPr lvl="1" marL="640080" indent="-274320">
              <a:spcBef>
                <a:spcPts val="500"/>
              </a:spcBef>
              <a:buClr>
                <a:srgbClr val="990033"/>
              </a:buClr>
              <a:buChar char="➢"/>
              <a:defRPr sz="1800">
                <a:solidFill>
                  <a:srgbClr val="000000"/>
                </a:solidFill>
              </a:defRPr>
            </a:pPr>
            <a:r>
              <a:rPr sz="2600">
                <a:solidFill>
                  <a:srgbClr val="003482"/>
                </a:solidFill>
              </a:rPr>
              <a:t>Except Students With Disabilities:  400% of poverty</a:t>
            </a:r>
            <a:endParaRPr sz="2600">
              <a:solidFill>
                <a:srgbClr val="001400"/>
              </a:solidFill>
            </a:endParaRPr>
          </a:p>
          <a:p>
            <a:pPr lvl="2" marL="914400" indent="-228600">
              <a:spcBef>
                <a:spcPts val="500"/>
              </a:spcBef>
              <a:buClr>
                <a:srgbClr val="990033"/>
              </a:buClr>
              <a:buChar char="➢"/>
              <a:defRPr sz="1800">
                <a:solidFill>
                  <a:srgbClr val="000000"/>
                </a:solidFill>
              </a:defRPr>
            </a:pPr>
            <a:r>
              <a:rPr sz="2300">
                <a:solidFill>
                  <a:srgbClr val="003482"/>
                </a:solidFill>
              </a:rPr>
              <a:t>$95,400 for a family of four</a:t>
            </a:r>
            <a:endParaRPr sz="2300">
              <a:solidFill>
                <a:srgbClr val="001400"/>
              </a:solidFill>
            </a:endParaRPr>
          </a:p>
          <a:p>
            <a:pPr lvl="1" marL="640080" indent="-274320">
              <a:spcBef>
                <a:spcPts val="500"/>
              </a:spcBef>
              <a:buClr>
                <a:srgbClr val="990033"/>
              </a:buClr>
              <a:buChar char="➢"/>
              <a:defRPr sz="1800">
                <a:solidFill>
                  <a:srgbClr val="000000"/>
                </a:solidFill>
              </a:defRPr>
            </a:pPr>
            <a:r>
              <a:rPr sz="2600">
                <a:solidFill>
                  <a:srgbClr val="003482"/>
                </a:solidFill>
              </a:rPr>
              <a:t>Must be a resident of Virginia and</a:t>
            </a:r>
            <a:endParaRPr sz="2600">
              <a:solidFill>
                <a:srgbClr val="001400"/>
              </a:solidFill>
            </a:endParaRPr>
          </a:p>
          <a:p>
            <a:pPr lvl="2" marL="914400" indent="-228600">
              <a:spcBef>
                <a:spcPts val="500"/>
              </a:spcBef>
              <a:buClr>
                <a:srgbClr val="990033"/>
              </a:buClr>
              <a:buChar char="➢"/>
              <a:defRPr sz="1800">
                <a:solidFill>
                  <a:srgbClr val="000000"/>
                </a:solidFill>
              </a:defRPr>
            </a:pPr>
            <a:r>
              <a:rPr sz="2300">
                <a:solidFill>
                  <a:srgbClr val="003482"/>
                </a:solidFill>
              </a:rPr>
              <a:t>Enrolled in a Virginia public school for at least half of the prior or current year, or</a:t>
            </a:r>
            <a:endParaRPr sz="2300">
              <a:solidFill>
                <a:srgbClr val="001400"/>
              </a:solidFill>
            </a:endParaRPr>
          </a:p>
          <a:p>
            <a:pPr lvl="2" marL="914400" indent="-228600">
              <a:spcBef>
                <a:spcPts val="500"/>
              </a:spcBef>
              <a:buClr>
                <a:srgbClr val="990033"/>
              </a:buClr>
              <a:buChar char="➢"/>
              <a:defRPr sz="1800">
                <a:solidFill>
                  <a:srgbClr val="000000"/>
                </a:solidFill>
              </a:defRPr>
            </a:pPr>
            <a:r>
              <a:rPr sz="2300">
                <a:solidFill>
                  <a:srgbClr val="003482"/>
                </a:solidFill>
              </a:rPr>
              <a:t>Eligible to enter kindergarten or first grade, or</a:t>
            </a:r>
            <a:endParaRPr sz="2300">
              <a:solidFill>
                <a:srgbClr val="001400"/>
              </a:solidFill>
            </a:endParaRPr>
          </a:p>
          <a:p>
            <a:pPr lvl="2" marL="914400" indent="-228600">
              <a:spcBef>
                <a:spcPts val="500"/>
              </a:spcBef>
              <a:buClr>
                <a:srgbClr val="990033"/>
              </a:buClr>
              <a:buChar char="➢"/>
              <a:defRPr sz="1800">
                <a:solidFill>
                  <a:srgbClr val="000000"/>
                </a:solidFill>
              </a:defRPr>
            </a:pPr>
            <a:r>
              <a:rPr sz="2300">
                <a:solidFill>
                  <a:srgbClr val="003482"/>
                </a:solidFill>
              </a:rPr>
              <a:t>Not a resident of Virginia the preceding school year, or</a:t>
            </a:r>
            <a:endParaRPr sz="2300">
              <a:solidFill>
                <a:srgbClr val="001400"/>
              </a:solidFill>
            </a:endParaRPr>
          </a:p>
          <a:p>
            <a:pPr lvl="2" marL="914400" indent="-228600">
              <a:spcBef>
                <a:spcPts val="500"/>
              </a:spcBef>
              <a:buClr>
                <a:srgbClr val="990033"/>
              </a:buClr>
              <a:buChar char="➢"/>
              <a:defRPr sz="1800">
                <a:solidFill>
                  <a:srgbClr val="000000"/>
                </a:solidFill>
              </a:defRPr>
            </a:pPr>
            <a:r>
              <a:rPr sz="2300">
                <a:solidFill>
                  <a:srgbClr val="003482"/>
                </a:solidFill>
              </a:rPr>
              <a:t>A prior recipient of an EISTC scholarship.</a:t>
            </a:r>
          </a:p>
        </p:txBody>
      </p:sp>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1" name="Shape 161"/>
          <p:cNvSpPr/>
          <p:nvPr>
            <p:ph type="title"/>
          </p:nvPr>
        </p:nvSpPr>
        <p:spPr>
          <a:xfrm>
            <a:off x="825500" y="1181099"/>
            <a:ext cx="7166670" cy="2776390"/>
          </a:xfrm>
          <a:prstGeom prst="rect">
            <a:avLst/>
          </a:prstGeom>
        </p:spPr>
        <p:txBody>
          <a:bodyPr/>
          <a:lstStyle>
            <a:lvl1pPr algn="ctr">
              <a:lnSpc>
                <a:spcPts val="7500"/>
              </a:lnSpc>
              <a:defRPr b="1" cap="none" sz="7200">
                <a:solidFill>
                  <a:srgbClr val="003482"/>
                </a:solidFill>
              </a:defRPr>
            </a:lvl1pPr>
          </a:lstStyle>
          <a:p>
            <a:pPr lvl="0">
              <a:defRPr b="0" sz="1800">
                <a:solidFill>
                  <a:srgbClr val="000000"/>
                </a:solidFill>
              </a:defRPr>
            </a:pPr>
            <a:r>
              <a:rPr b="1" sz="7200">
                <a:solidFill>
                  <a:srgbClr val="003482"/>
                </a:solidFill>
              </a:rPr>
              <a:t>How Do I Get Started?</a:t>
            </a:r>
          </a:p>
        </p:txBody>
      </p:sp>
    </p:spTree>
  </p:cSld>
  <p:clrMapOvr>
    <a:masterClrMapping/>
  </p:clrMapOvr>
  <p:transitio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5" name="Shape 165"/>
          <p:cNvSpPr/>
          <p:nvPr>
            <p:ph type="title"/>
          </p:nvPr>
        </p:nvSpPr>
        <p:spPr>
          <a:xfrm>
            <a:off x="612647" y="228600"/>
            <a:ext cx="8378954" cy="990600"/>
          </a:xfrm>
          <a:prstGeom prst="rect">
            <a:avLst/>
          </a:prstGeom>
        </p:spPr>
        <p:txBody>
          <a:bodyPr/>
          <a:lstStyle>
            <a:lvl1pPr>
              <a:defRPr>
                <a:solidFill>
                  <a:srgbClr val="003482"/>
                </a:solidFill>
              </a:defRPr>
            </a:lvl1pPr>
          </a:lstStyle>
          <a:p>
            <a:pPr lvl="0">
              <a:defRPr sz="1800">
                <a:solidFill>
                  <a:srgbClr val="000000"/>
                </a:solidFill>
              </a:defRPr>
            </a:pPr>
            <a:r>
              <a:rPr sz="4400">
                <a:solidFill>
                  <a:srgbClr val="003482"/>
                </a:solidFill>
              </a:rPr>
              <a:t>The Way It Works</a:t>
            </a:r>
          </a:p>
        </p:txBody>
      </p:sp>
      <p:sp>
        <p:nvSpPr>
          <p:cNvPr id="166" name="Shape 166"/>
          <p:cNvSpPr/>
          <p:nvPr>
            <p:ph type="body" idx="1"/>
          </p:nvPr>
        </p:nvSpPr>
        <p:spPr>
          <a:xfrm>
            <a:off x="612647" y="1600200"/>
            <a:ext cx="8302754" cy="4876800"/>
          </a:xfrm>
          <a:prstGeom prst="rect">
            <a:avLst/>
          </a:prstGeom>
        </p:spPr>
        <p:txBody>
          <a:bodyPr/>
          <a:lstStyle/>
          <a:p>
            <a:pPr lvl="0" marL="331075" indent="-331075">
              <a:lnSpc>
                <a:spcPts val="3400"/>
              </a:lnSpc>
              <a:spcBef>
                <a:spcPts val="1200"/>
              </a:spcBef>
              <a:buClr>
                <a:srgbClr val="990033"/>
              </a:buClr>
              <a:buChar char="➢"/>
              <a:defRPr sz="1800">
                <a:solidFill>
                  <a:srgbClr val="000000"/>
                </a:solidFill>
              </a:defRPr>
            </a:pPr>
            <a:r>
              <a:rPr sz="3000">
                <a:solidFill>
                  <a:srgbClr val="003482"/>
                </a:solidFill>
              </a:rPr>
              <a:t>A donor or the scholarship foundation receiving the donation must request preauthorization for a specific amount of tax credits from Virginia Department of Education (DOE).</a:t>
            </a:r>
            <a:endParaRPr sz="3000">
              <a:solidFill>
                <a:srgbClr val="003482"/>
              </a:solidFill>
            </a:endParaRPr>
          </a:p>
          <a:p>
            <a:pPr lvl="0" marL="331075" indent="-331075">
              <a:lnSpc>
                <a:spcPts val="3400"/>
              </a:lnSpc>
              <a:spcBef>
                <a:spcPts val="1200"/>
              </a:spcBef>
              <a:buClr>
                <a:srgbClr val="990033"/>
              </a:buClr>
              <a:buChar char="➢"/>
              <a:defRPr sz="1800">
                <a:solidFill>
                  <a:srgbClr val="000000"/>
                </a:solidFill>
              </a:defRPr>
            </a:pPr>
            <a:r>
              <a:rPr sz="3000">
                <a:solidFill>
                  <a:srgbClr val="003482"/>
                </a:solidFill>
              </a:rPr>
              <a:t>If the donation is not made in whole or part within 180 days of issuance, the tax credit preauthorization is void.</a:t>
            </a:r>
            <a:endParaRPr sz="3000">
              <a:solidFill>
                <a:srgbClr val="003482"/>
              </a:solidFill>
            </a:endParaRPr>
          </a:p>
          <a:p>
            <a:pPr lvl="0" marL="331075" indent="-331075">
              <a:lnSpc>
                <a:spcPts val="3400"/>
              </a:lnSpc>
              <a:spcBef>
                <a:spcPts val="1200"/>
              </a:spcBef>
              <a:buClr>
                <a:srgbClr val="990033"/>
              </a:buClr>
              <a:buChar char="➢"/>
              <a:defRPr sz="1800">
                <a:solidFill>
                  <a:srgbClr val="000000"/>
                </a:solidFill>
              </a:defRPr>
            </a:pPr>
            <a:r>
              <a:rPr sz="3000">
                <a:solidFill>
                  <a:srgbClr val="003482"/>
                </a:solidFill>
              </a:rPr>
              <a:t>Scholarship foundation notifies the DOE after receiving donation.  DOE issues tax credit certificate. Donor attaches certificate to tax return.</a:t>
            </a:r>
          </a:p>
        </p:txBody>
      </p:sp>
    </p:spTree>
  </p:cSld>
  <p:clrMapOvr>
    <a:masterClrMapping/>
  </p:clrMapOvr>
  <p:transitio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0" name="Shape 170"/>
          <p:cNvSpPr/>
          <p:nvPr>
            <p:ph type="title"/>
          </p:nvPr>
        </p:nvSpPr>
        <p:spPr>
          <a:xfrm>
            <a:off x="609600" y="228600"/>
            <a:ext cx="8153400" cy="990600"/>
          </a:xfrm>
          <a:prstGeom prst="rect">
            <a:avLst/>
          </a:prstGeom>
        </p:spPr>
        <p:txBody>
          <a:bodyPr/>
          <a:lstStyle>
            <a:lvl1pPr>
              <a:defRPr>
                <a:solidFill>
                  <a:srgbClr val="003482"/>
                </a:solidFill>
              </a:defRPr>
            </a:lvl1pPr>
          </a:lstStyle>
          <a:p>
            <a:pPr lvl="0">
              <a:defRPr sz="1800">
                <a:solidFill>
                  <a:srgbClr val="000000"/>
                </a:solidFill>
              </a:defRPr>
            </a:pPr>
            <a:r>
              <a:rPr sz="4400">
                <a:solidFill>
                  <a:srgbClr val="003482"/>
                </a:solidFill>
              </a:rPr>
              <a:t>Step by Step…</a:t>
            </a:r>
          </a:p>
        </p:txBody>
      </p:sp>
      <p:grpSp>
        <p:nvGrpSpPr>
          <p:cNvPr id="173" name="Group 173"/>
          <p:cNvGrpSpPr/>
          <p:nvPr/>
        </p:nvGrpSpPr>
        <p:grpSpPr>
          <a:xfrm>
            <a:off x="838200" y="1828800"/>
            <a:ext cx="1828801" cy="533401"/>
            <a:chOff x="0" y="0"/>
            <a:chExt cx="1828800" cy="533400"/>
          </a:xfrm>
        </p:grpSpPr>
        <p:sp>
          <p:nvSpPr>
            <p:cNvPr id="171" name="Shape 171"/>
            <p:cNvSpPr/>
            <p:nvPr/>
          </p:nvSpPr>
          <p:spPr>
            <a:xfrm>
              <a:off x="0" y="0"/>
              <a:ext cx="1828801" cy="533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035" y="0"/>
                  </a:lnTo>
                  <a:lnTo>
                    <a:pt x="14035" y="8100"/>
                  </a:lnTo>
                  <a:lnTo>
                    <a:pt x="20025" y="8100"/>
                  </a:lnTo>
                  <a:lnTo>
                    <a:pt x="20025" y="5400"/>
                  </a:lnTo>
                  <a:lnTo>
                    <a:pt x="21600" y="10800"/>
                  </a:lnTo>
                  <a:lnTo>
                    <a:pt x="20025" y="16200"/>
                  </a:lnTo>
                  <a:lnTo>
                    <a:pt x="20025" y="13500"/>
                  </a:lnTo>
                  <a:lnTo>
                    <a:pt x="14035" y="13500"/>
                  </a:lnTo>
                  <a:lnTo>
                    <a:pt x="14035" y="21600"/>
                  </a:lnTo>
                  <a:lnTo>
                    <a:pt x="0" y="21600"/>
                  </a:lnTo>
                  <a:close/>
                </a:path>
              </a:pathLst>
            </a:custGeom>
            <a:solidFill>
              <a:srgbClr val="860000"/>
            </a:solidFill>
            <a:ln w="25400" cap="rnd">
              <a:solidFill>
                <a:srgbClr val="000000"/>
              </a:solidFill>
              <a:prstDash val="solid"/>
              <a:bevel/>
            </a:ln>
            <a:effectLst/>
          </p:spPr>
          <p:txBody>
            <a:bodyPr wrap="square" lIns="0" tIns="0" rIns="0" bIns="0" numCol="1" anchor="ctr">
              <a:noAutofit/>
            </a:bodyPr>
            <a:lstStyle/>
            <a:p>
              <a:pPr lvl="0" algn="ctr">
                <a:defRPr b="1">
                  <a:solidFill>
                    <a:srgbClr val="FFFFFF"/>
                  </a:solidFill>
                </a:defRPr>
              </a:pPr>
            </a:p>
          </p:txBody>
        </p:sp>
        <p:sp>
          <p:nvSpPr>
            <p:cNvPr id="172" name="Shape 172"/>
            <p:cNvSpPr/>
            <p:nvPr/>
          </p:nvSpPr>
          <p:spPr>
            <a:xfrm>
              <a:off x="0" y="100330"/>
              <a:ext cx="1188299" cy="3327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b="1">
                  <a:solidFill>
                    <a:srgbClr val="FFFFFF"/>
                  </a:solidFill>
                </a:defRPr>
              </a:lvl1pPr>
            </a:lstStyle>
            <a:p>
              <a:pPr lvl="0">
                <a:defRPr b="0">
                  <a:solidFill>
                    <a:srgbClr val="000000"/>
                  </a:solidFill>
                </a:defRPr>
              </a:pPr>
              <a:r>
                <a:rPr b="1">
                  <a:solidFill>
                    <a:srgbClr val="FFFFFF"/>
                  </a:solidFill>
                </a:rPr>
                <a:t>Donor</a:t>
              </a:r>
            </a:p>
          </p:txBody>
        </p:sp>
      </p:grpSp>
      <p:grpSp>
        <p:nvGrpSpPr>
          <p:cNvPr id="176" name="Group 176"/>
          <p:cNvGrpSpPr/>
          <p:nvPr/>
        </p:nvGrpSpPr>
        <p:grpSpPr>
          <a:xfrm>
            <a:off x="838200" y="2667000"/>
            <a:ext cx="1828801" cy="533401"/>
            <a:chOff x="0" y="0"/>
            <a:chExt cx="1828800" cy="533400"/>
          </a:xfrm>
        </p:grpSpPr>
        <p:sp>
          <p:nvSpPr>
            <p:cNvPr id="174" name="Shape 174"/>
            <p:cNvSpPr/>
            <p:nvPr/>
          </p:nvSpPr>
          <p:spPr>
            <a:xfrm>
              <a:off x="0" y="0"/>
              <a:ext cx="1828801" cy="533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035" y="0"/>
                  </a:lnTo>
                  <a:lnTo>
                    <a:pt x="14035" y="8100"/>
                  </a:lnTo>
                  <a:lnTo>
                    <a:pt x="20025" y="8100"/>
                  </a:lnTo>
                  <a:lnTo>
                    <a:pt x="20025" y="5400"/>
                  </a:lnTo>
                  <a:lnTo>
                    <a:pt x="21600" y="10800"/>
                  </a:lnTo>
                  <a:lnTo>
                    <a:pt x="20025" y="16200"/>
                  </a:lnTo>
                  <a:lnTo>
                    <a:pt x="20025" y="13500"/>
                  </a:lnTo>
                  <a:lnTo>
                    <a:pt x="14035" y="13500"/>
                  </a:lnTo>
                  <a:lnTo>
                    <a:pt x="14035" y="21600"/>
                  </a:lnTo>
                  <a:lnTo>
                    <a:pt x="0" y="21600"/>
                  </a:lnTo>
                  <a:close/>
                </a:path>
              </a:pathLst>
            </a:custGeom>
            <a:solidFill>
              <a:srgbClr val="C00000">
                <a:alpha val="89804"/>
              </a:srgbClr>
            </a:solidFill>
            <a:ln w="25400" cap="rnd">
              <a:solidFill>
                <a:srgbClr val="000000"/>
              </a:solidFill>
              <a:prstDash val="solid"/>
              <a:bevel/>
            </a:ln>
            <a:effectLst/>
          </p:spPr>
          <p:txBody>
            <a:bodyPr wrap="square" lIns="0" tIns="0" rIns="0" bIns="0" numCol="1" anchor="ctr">
              <a:noAutofit/>
            </a:bodyPr>
            <a:lstStyle/>
            <a:p>
              <a:pPr lvl="0" algn="ctr">
                <a:defRPr b="1">
                  <a:solidFill>
                    <a:srgbClr val="FFFFFF"/>
                  </a:solidFill>
                </a:defRPr>
              </a:pPr>
            </a:p>
          </p:txBody>
        </p:sp>
        <p:sp>
          <p:nvSpPr>
            <p:cNvPr id="175" name="Shape 175"/>
            <p:cNvSpPr/>
            <p:nvPr/>
          </p:nvSpPr>
          <p:spPr>
            <a:xfrm>
              <a:off x="0" y="100330"/>
              <a:ext cx="1188299" cy="3327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b="1">
                  <a:solidFill>
                    <a:srgbClr val="FFFFFF"/>
                  </a:solidFill>
                </a:defRPr>
              </a:lvl1pPr>
            </a:lstStyle>
            <a:p>
              <a:pPr lvl="0">
                <a:defRPr b="0">
                  <a:solidFill>
                    <a:srgbClr val="000000"/>
                  </a:solidFill>
                </a:defRPr>
              </a:pPr>
              <a:r>
                <a:rPr b="1">
                  <a:solidFill>
                    <a:srgbClr val="FFFFFF"/>
                  </a:solidFill>
                </a:rPr>
                <a:t>MPFE</a:t>
              </a:r>
            </a:p>
          </p:txBody>
        </p:sp>
      </p:grpSp>
      <p:grpSp>
        <p:nvGrpSpPr>
          <p:cNvPr id="179" name="Group 179"/>
          <p:cNvGrpSpPr/>
          <p:nvPr/>
        </p:nvGrpSpPr>
        <p:grpSpPr>
          <a:xfrm>
            <a:off x="838200" y="3505200"/>
            <a:ext cx="1828801" cy="533401"/>
            <a:chOff x="0" y="0"/>
            <a:chExt cx="1828800" cy="533400"/>
          </a:xfrm>
        </p:grpSpPr>
        <p:sp>
          <p:nvSpPr>
            <p:cNvPr id="177" name="Shape 177"/>
            <p:cNvSpPr/>
            <p:nvPr/>
          </p:nvSpPr>
          <p:spPr>
            <a:xfrm>
              <a:off x="0" y="0"/>
              <a:ext cx="1828801" cy="533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035" y="0"/>
                  </a:lnTo>
                  <a:lnTo>
                    <a:pt x="14035" y="8100"/>
                  </a:lnTo>
                  <a:lnTo>
                    <a:pt x="20025" y="8100"/>
                  </a:lnTo>
                  <a:lnTo>
                    <a:pt x="20025" y="5400"/>
                  </a:lnTo>
                  <a:lnTo>
                    <a:pt x="21600" y="10800"/>
                  </a:lnTo>
                  <a:lnTo>
                    <a:pt x="20025" y="16200"/>
                  </a:lnTo>
                  <a:lnTo>
                    <a:pt x="20025" y="13500"/>
                  </a:lnTo>
                  <a:lnTo>
                    <a:pt x="14035" y="13500"/>
                  </a:lnTo>
                  <a:lnTo>
                    <a:pt x="14035" y="21600"/>
                  </a:lnTo>
                  <a:lnTo>
                    <a:pt x="0" y="21600"/>
                  </a:lnTo>
                  <a:close/>
                </a:path>
              </a:pathLst>
            </a:custGeom>
            <a:solidFill>
              <a:srgbClr val="FFE5E5">
                <a:alpha val="89804"/>
              </a:srgbClr>
            </a:solidFill>
            <a:ln w="25400" cap="rnd">
              <a:solidFill>
                <a:srgbClr val="860000"/>
              </a:solidFill>
              <a:prstDash val="solid"/>
              <a:bevel/>
            </a:ln>
            <a:effectLst/>
          </p:spPr>
          <p:txBody>
            <a:bodyPr wrap="square" lIns="0" tIns="0" rIns="0" bIns="0" numCol="1" anchor="ctr">
              <a:noAutofit/>
            </a:bodyPr>
            <a:lstStyle/>
            <a:p>
              <a:pPr lvl="0" algn="ctr">
                <a:defRPr b="1">
                  <a:solidFill>
                    <a:srgbClr val="003482"/>
                  </a:solidFill>
                </a:defRPr>
              </a:pPr>
            </a:p>
          </p:txBody>
        </p:sp>
        <p:sp>
          <p:nvSpPr>
            <p:cNvPr id="178" name="Shape 178"/>
            <p:cNvSpPr/>
            <p:nvPr/>
          </p:nvSpPr>
          <p:spPr>
            <a:xfrm>
              <a:off x="0" y="100330"/>
              <a:ext cx="1188299" cy="3327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b="1">
                  <a:solidFill>
                    <a:srgbClr val="003482"/>
                  </a:solidFill>
                </a:defRPr>
              </a:lvl1pPr>
            </a:lstStyle>
            <a:p>
              <a:pPr lvl="0">
                <a:defRPr b="0">
                  <a:solidFill>
                    <a:srgbClr val="000000"/>
                  </a:solidFill>
                </a:defRPr>
              </a:pPr>
              <a:r>
                <a:rPr b="1">
                  <a:solidFill>
                    <a:srgbClr val="003482"/>
                  </a:solidFill>
                </a:rPr>
                <a:t>DOE</a:t>
              </a:r>
            </a:p>
          </p:txBody>
        </p:sp>
      </p:grpSp>
      <p:grpSp>
        <p:nvGrpSpPr>
          <p:cNvPr id="182" name="Group 182"/>
          <p:cNvGrpSpPr/>
          <p:nvPr/>
        </p:nvGrpSpPr>
        <p:grpSpPr>
          <a:xfrm>
            <a:off x="838200" y="4267200"/>
            <a:ext cx="1828801" cy="533401"/>
            <a:chOff x="0" y="0"/>
            <a:chExt cx="1828800" cy="533400"/>
          </a:xfrm>
        </p:grpSpPr>
        <p:sp>
          <p:nvSpPr>
            <p:cNvPr id="180" name="Shape 180"/>
            <p:cNvSpPr/>
            <p:nvPr/>
          </p:nvSpPr>
          <p:spPr>
            <a:xfrm>
              <a:off x="0" y="0"/>
              <a:ext cx="1828801" cy="533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035" y="0"/>
                  </a:lnTo>
                  <a:lnTo>
                    <a:pt x="14035" y="8100"/>
                  </a:lnTo>
                  <a:lnTo>
                    <a:pt x="20025" y="8100"/>
                  </a:lnTo>
                  <a:lnTo>
                    <a:pt x="20025" y="5400"/>
                  </a:lnTo>
                  <a:lnTo>
                    <a:pt x="21600" y="10800"/>
                  </a:lnTo>
                  <a:lnTo>
                    <a:pt x="20025" y="16200"/>
                  </a:lnTo>
                  <a:lnTo>
                    <a:pt x="20025" y="13500"/>
                  </a:lnTo>
                  <a:lnTo>
                    <a:pt x="14035" y="13500"/>
                  </a:lnTo>
                  <a:lnTo>
                    <a:pt x="14035" y="21600"/>
                  </a:lnTo>
                  <a:lnTo>
                    <a:pt x="0" y="21600"/>
                  </a:lnTo>
                  <a:close/>
                </a:path>
              </a:pathLst>
            </a:custGeom>
            <a:solidFill>
              <a:srgbClr val="E7F2FF">
                <a:alpha val="89804"/>
              </a:srgbClr>
            </a:solidFill>
            <a:ln w="25400" cap="rnd">
              <a:solidFill>
                <a:srgbClr val="860000"/>
              </a:solidFill>
              <a:prstDash val="solid"/>
              <a:bevel/>
            </a:ln>
            <a:effectLst/>
          </p:spPr>
          <p:txBody>
            <a:bodyPr wrap="square" lIns="0" tIns="0" rIns="0" bIns="0" numCol="1" anchor="ctr">
              <a:noAutofit/>
            </a:bodyPr>
            <a:lstStyle/>
            <a:p>
              <a:pPr lvl="0" algn="ctr">
                <a:defRPr b="1">
                  <a:solidFill>
                    <a:srgbClr val="003482"/>
                  </a:solidFill>
                </a:defRPr>
              </a:pPr>
            </a:p>
          </p:txBody>
        </p:sp>
        <p:sp>
          <p:nvSpPr>
            <p:cNvPr id="181" name="Shape 181"/>
            <p:cNvSpPr/>
            <p:nvPr/>
          </p:nvSpPr>
          <p:spPr>
            <a:xfrm>
              <a:off x="0" y="100330"/>
              <a:ext cx="1188299" cy="3327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b="1">
                  <a:solidFill>
                    <a:srgbClr val="003482"/>
                  </a:solidFill>
                </a:defRPr>
              </a:lvl1pPr>
            </a:lstStyle>
            <a:p>
              <a:pPr lvl="0">
                <a:defRPr b="0">
                  <a:solidFill>
                    <a:srgbClr val="000000"/>
                  </a:solidFill>
                </a:defRPr>
              </a:pPr>
              <a:r>
                <a:rPr b="1">
                  <a:solidFill>
                    <a:srgbClr val="003482"/>
                  </a:solidFill>
                </a:rPr>
                <a:t>Donor</a:t>
              </a:r>
            </a:p>
          </p:txBody>
        </p:sp>
      </p:grpSp>
      <p:grpSp>
        <p:nvGrpSpPr>
          <p:cNvPr id="185" name="Group 185"/>
          <p:cNvGrpSpPr/>
          <p:nvPr/>
        </p:nvGrpSpPr>
        <p:grpSpPr>
          <a:xfrm>
            <a:off x="838200" y="5029200"/>
            <a:ext cx="1828801" cy="533401"/>
            <a:chOff x="0" y="0"/>
            <a:chExt cx="1828800" cy="533400"/>
          </a:xfrm>
        </p:grpSpPr>
        <p:sp>
          <p:nvSpPr>
            <p:cNvPr id="183" name="Shape 183"/>
            <p:cNvSpPr/>
            <p:nvPr/>
          </p:nvSpPr>
          <p:spPr>
            <a:xfrm>
              <a:off x="0" y="0"/>
              <a:ext cx="1828801" cy="533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035" y="0"/>
                  </a:lnTo>
                  <a:lnTo>
                    <a:pt x="14035" y="8100"/>
                  </a:lnTo>
                  <a:lnTo>
                    <a:pt x="20025" y="8100"/>
                  </a:lnTo>
                  <a:lnTo>
                    <a:pt x="20025" y="5400"/>
                  </a:lnTo>
                  <a:lnTo>
                    <a:pt x="21600" y="10800"/>
                  </a:lnTo>
                  <a:lnTo>
                    <a:pt x="20025" y="16200"/>
                  </a:lnTo>
                  <a:lnTo>
                    <a:pt x="20025" y="13500"/>
                  </a:lnTo>
                  <a:lnTo>
                    <a:pt x="14035" y="13500"/>
                  </a:lnTo>
                  <a:lnTo>
                    <a:pt x="14035" y="21600"/>
                  </a:lnTo>
                  <a:lnTo>
                    <a:pt x="0" y="21600"/>
                  </a:lnTo>
                  <a:close/>
                </a:path>
              </a:pathLst>
            </a:custGeom>
            <a:solidFill>
              <a:srgbClr val="3F96FF"/>
            </a:solidFill>
            <a:ln w="25400" cap="rnd">
              <a:solidFill>
                <a:srgbClr val="860000"/>
              </a:solidFill>
              <a:prstDash val="solid"/>
              <a:bevel/>
            </a:ln>
            <a:effectLst/>
          </p:spPr>
          <p:txBody>
            <a:bodyPr wrap="square" lIns="0" tIns="0" rIns="0" bIns="0" numCol="1" anchor="ctr">
              <a:noAutofit/>
            </a:bodyPr>
            <a:lstStyle/>
            <a:p>
              <a:pPr lvl="0" algn="ctr">
                <a:defRPr b="1">
                  <a:solidFill>
                    <a:srgbClr val="003482"/>
                  </a:solidFill>
                </a:defRPr>
              </a:pPr>
            </a:p>
          </p:txBody>
        </p:sp>
        <p:sp>
          <p:nvSpPr>
            <p:cNvPr id="184" name="Shape 184"/>
            <p:cNvSpPr/>
            <p:nvPr/>
          </p:nvSpPr>
          <p:spPr>
            <a:xfrm>
              <a:off x="0" y="100330"/>
              <a:ext cx="1188299" cy="3327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b="1">
                  <a:solidFill>
                    <a:srgbClr val="003482"/>
                  </a:solidFill>
                </a:defRPr>
              </a:lvl1pPr>
            </a:lstStyle>
            <a:p>
              <a:pPr lvl="0">
                <a:defRPr b="0">
                  <a:solidFill>
                    <a:srgbClr val="000000"/>
                  </a:solidFill>
                </a:defRPr>
              </a:pPr>
              <a:r>
                <a:rPr b="1">
                  <a:solidFill>
                    <a:srgbClr val="003482"/>
                  </a:solidFill>
                </a:rPr>
                <a:t>MPFE</a:t>
              </a:r>
            </a:p>
          </p:txBody>
        </p:sp>
      </p:grpSp>
      <p:grpSp>
        <p:nvGrpSpPr>
          <p:cNvPr id="188" name="Group 188"/>
          <p:cNvGrpSpPr/>
          <p:nvPr/>
        </p:nvGrpSpPr>
        <p:grpSpPr>
          <a:xfrm>
            <a:off x="838200" y="5867400"/>
            <a:ext cx="1828801" cy="533401"/>
            <a:chOff x="0" y="0"/>
            <a:chExt cx="1828800" cy="533400"/>
          </a:xfrm>
        </p:grpSpPr>
        <p:sp>
          <p:nvSpPr>
            <p:cNvPr id="186" name="Shape 186"/>
            <p:cNvSpPr/>
            <p:nvPr/>
          </p:nvSpPr>
          <p:spPr>
            <a:xfrm>
              <a:off x="0" y="0"/>
              <a:ext cx="1828801" cy="533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035" y="0"/>
                  </a:lnTo>
                  <a:lnTo>
                    <a:pt x="14035" y="8100"/>
                  </a:lnTo>
                  <a:lnTo>
                    <a:pt x="20025" y="8100"/>
                  </a:lnTo>
                  <a:lnTo>
                    <a:pt x="20025" y="5400"/>
                  </a:lnTo>
                  <a:lnTo>
                    <a:pt x="21600" y="10800"/>
                  </a:lnTo>
                  <a:lnTo>
                    <a:pt x="20025" y="16200"/>
                  </a:lnTo>
                  <a:lnTo>
                    <a:pt x="20025" y="13500"/>
                  </a:lnTo>
                  <a:lnTo>
                    <a:pt x="14035" y="13500"/>
                  </a:lnTo>
                  <a:lnTo>
                    <a:pt x="14035" y="21600"/>
                  </a:lnTo>
                  <a:lnTo>
                    <a:pt x="0" y="21600"/>
                  </a:lnTo>
                  <a:close/>
                </a:path>
              </a:pathLst>
            </a:custGeom>
            <a:solidFill>
              <a:srgbClr val="003474">
                <a:alpha val="90000"/>
              </a:srgbClr>
            </a:solidFill>
            <a:ln w="25400" cap="rnd">
              <a:solidFill>
                <a:srgbClr val="860000"/>
              </a:solidFill>
              <a:prstDash val="solid"/>
              <a:bevel/>
            </a:ln>
            <a:effectLst/>
          </p:spPr>
          <p:txBody>
            <a:bodyPr wrap="square" lIns="0" tIns="0" rIns="0" bIns="0" numCol="1" anchor="ctr">
              <a:noAutofit/>
            </a:bodyPr>
            <a:lstStyle/>
            <a:p>
              <a:pPr lvl="0" algn="ctr">
                <a:defRPr b="1">
                  <a:solidFill>
                    <a:srgbClr val="FFFFFF"/>
                  </a:solidFill>
                </a:defRPr>
              </a:pPr>
            </a:p>
          </p:txBody>
        </p:sp>
        <p:sp>
          <p:nvSpPr>
            <p:cNvPr id="187" name="Shape 187"/>
            <p:cNvSpPr/>
            <p:nvPr/>
          </p:nvSpPr>
          <p:spPr>
            <a:xfrm>
              <a:off x="0" y="100330"/>
              <a:ext cx="1188299" cy="3327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b="1">
                  <a:solidFill>
                    <a:srgbClr val="FFFFFF"/>
                  </a:solidFill>
                </a:defRPr>
              </a:lvl1pPr>
            </a:lstStyle>
            <a:p>
              <a:pPr lvl="0">
                <a:defRPr b="0">
                  <a:solidFill>
                    <a:srgbClr val="000000"/>
                  </a:solidFill>
                </a:defRPr>
              </a:pPr>
              <a:r>
                <a:rPr b="1">
                  <a:solidFill>
                    <a:srgbClr val="FFFFFF"/>
                  </a:solidFill>
                </a:rPr>
                <a:t>DOE</a:t>
              </a:r>
            </a:p>
          </p:txBody>
        </p:sp>
      </p:grpSp>
      <p:sp>
        <p:nvSpPr>
          <p:cNvPr id="189" name="Shape 189"/>
          <p:cNvSpPr/>
          <p:nvPr/>
        </p:nvSpPr>
        <p:spPr>
          <a:xfrm>
            <a:off x="2743200" y="1730013"/>
            <a:ext cx="6248400" cy="730974"/>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ts val="2500"/>
              </a:lnSpc>
              <a:defRPr sz="2300">
                <a:solidFill>
                  <a:srgbClr val="003482"/>
                </a:solidFill>
              </a:defRPr>
            </a:lvl1pPr>
          </a:lstStyle>
          <a:p>
            <a:pPr lvl="0">
              <a:defRPr sz="1800">
                <a:solidFill>
                  <a:srgbClr val="000000"/>
                </a:solidFill>
              </a:defRPr>
            </a:pPr>
            <a:r>
              <a:rPr sz="2300">
                <a:solidFill>
                  <a:srgbClr val="003482"/>
                </a:solidFill>
              </a:rPr>
              <a:t>Obtains blank Letter of Intent and Preauthorization Form and sends the completed documents to MPFE.</a:t>
            </a:r>
          </a:p>
        </p:txBody>
      </p:sp>
      <p:sp>
        <p:nvSpPr>
          <p:cNvPr id="190" name="Shape 190"/>
          <p:cNvSpPr/>
          <p:nvPr/>
        </p:nvSpPr>
        <p:spPr>
          <a:xfrm>
            <a:off x="2743200" y="2530113"/>
            <a:ext cx="6096000" cy="730974"/>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ts val="2500"/>
              </a:lnSpc>
              <a:defRPr sz="2300">
                <a:solidFill>
                  <a:srgbClr val="003482"/>
                </a:solidFill>
              </a:defRPr>
            </a:lvl1pPr>
          </a:lstStyle>
          <a:p>
            <a:pPr lvl="0">
              <a:defRPr sz="1800">
                <a:solidFill>
                  <a:srgbClr val="000000"/>
                </a:solidFill>
              </a:defRPr>
            </a:pPr>
            <a:r>
              <a:rPr sz="2300">
                <a:solidFill>
                  <a:srgbClr val="003482"/>
                </a:solidFill>
              </a:rPr>
              <a:t>Files the Preauthorization Form with the Virginia Department of Education (DOE).</a:t>
            </a:r>
          </a:p>
        </p:txBody>
      </p:sp>
      <p:sp>
        <p:nvSpPr>
          <p:cNvPr id="191" name="Shape 191"/>
          <p:cNvSpPr/>
          <p:nvPr/>
        </p:nvSpPr>
        <p:spPr>
          <a:xfrm>
            <a:off x="2743200" y="3368313"/>
            <a:ext cx="6096000" cy="730974"/>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ts val="2500"/>
              </a:lnSpc>
              <a:defRPr sz="2300">
                <a:solidFill>
                  <a:srgbClr val="003482"/>
                </a:solidFill>
              </a:defRPr>
            </a:lvl1pPr>
          </a:lstStyle>
          <a:p>
            <a:pPr lvl="0">
              <a:defRPr sz="1800">
                <a:solidFill>
                  <a:srgbClr val="000000"/>
                </a:solidFill>
              </a:defRPr>
            </a:pPr>
            <a:r>
              <a:rPr sz="2300">
                <a:solidFill>
                  <a:srgbClr val="003482"/>
                </a:solidFill>
              </a:rPr>
              <a:t>Authorizes and mails a numbered Preauthorization Notice to the Donor.</a:t>
            </a:r>
          </a:p>
        </p:txBody>
      </p:sp>
      <p:sp>
        <p:nvSpPr>
          <p:cNvPr id="192" name="Shape 192"/>
          <p:cNvSpPr/>
          <p:nvPr/>
        </p:nvSpPr>
        <p:spPr>
          <a:xfrm>
            <a:off x="2743200" y="4191000"/>
            <a:ext cx="6019800" cy="73097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ts val="2500"/>
              </a:lnSpc>
              <a:defRPr sz="2300">
                <a:solidFill>
                  <a:srgbClr val="003482"/>
                </a:solidFill>
              </a:defRPr>
            </a:lvl1pPr>
          </a:lstStyle>
          <a:p>
            <a:pPr lvl="0">
              <a:defRPr sz="1800">
                <a:solidFill>
                  <a:srgbClr val="000000"/>
                </a:solidFill>
              </a:defRPr>
            </a:pPr>
            <a:r>
              <a:rPr sz="2300">
                <a:solidFill>
                  <a:srgbClr val="003482"/>
                </a:solidFill>
              </a:rPr>
              <a:t>Signs the numbered Preauthorization Notice and sends to MPFE with the donation within 180 days.</a:t>
            </a:r>
          </a:p>
        </p:txBody>
      </p:sp>
      <p:sp>
        <p:nvSpPr>
          <p:cNvPr id="193" name="Shape 193"/>
          <p:cNvSpPr/>
          <p:nvPr/>
        </p:nvSpPr>
        <p:spPr>
          <a:xfrm>
            <a:off x="2743200" y="4953000"/>
            <a:ext cx="6248400" cy="73097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ts val="2500"/>
              </a:lnSpc>
              <a:defRPr sz="2300">
                <a:solidFill>
                  <a:srgbClr val="003482"/>
                </a:solidFill>
              </a:defRPr>
            </a:lvl1pPr>
          </a:lstStyle>
          <a:p>
            <a:pPr lvl="0">
              <a:defRPr sz="1800">
                <a:solidFill>
                  <a:srgbClr val="000000"/>
                </a:solidFill>
              </a:defRPr>
            </a:pPr>
            <a:r>
              <a:rPr sz="2300">
                <a:solidFill>
                  <a:srgbClr val="003482"/>
                </a:solidFill>
              </a:rPr>
              <a:t>Notifies DOE that the donation has been received, and sends Donor acknowledgement letter.</a:t>
            </a:r>
          </a:p>
        </p:txBody>
      </p:sp>
      <p:sp>
        <p:nvSpPr>
          <p:cNvPr id="194" name="Shape 194"/>
          <p:cNvSpPr/>
          <p:nvPr/>
        </p:nvSpPr>
        <p:spPr>
          <a:xfrm>
            <a:off x="2743200" y="5867400"/>
            <a:ext cx="6248400" cy="408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300">
                <a:solidFill>
                  <a:srgbClr val="003482"/>
                </a:solidFill>
              </a:defRPr>
            </a:lvl1pPr>
          </a:lstStyle>
          <a:p>
            <a:pPr lvl="0">
              <a:defRPr sz="1800">
                <a:solidFill>
                  <a:srgbClr val="000000"/>
                </a:solidFill>
              </a:defRPr>
            </a:pPr>
            <a:r>
              <a:rPr sz="2300">
                <a:solidFill>
                  <a:srgbClr val="003482"/>
                </a:solidFill>
              </a:rPr>
              <a:t>Sends the Tax Credit certificate to the Donor.</a:t>
            </a:r>
          </a:p>
        </p:txBody>
      </p:sp>
      <p:pic>
        <p:nvPicPr>
          <p:cNvPr id="195" name="image5.png" descr="K:\School Logos\bshknights_logo.png"/>
          <p:cNvPicPr/>
          <p:nvPr/>
        </p:nvPicPr>
        <p:blipFill>
          <a:blip r:embed="rId3">
            <a:extLst/>
          </a:blip>
          <a:stretch>
            <a:fillRect/>
          </a:stretch>
        </p:blipFill>
        <p:spPr>
          <a:xfrm>
            <a:off x="7772400" y="76200"/>
            <a:ext cx="1046019" cy="1150620"/>
          </a:xfrm>
          <a:prstGeom prst="rect">
            <a:avLst/>
          </a:prstGeom>
          <a:ln w="12700">
            <a:miter lim="400000"/>
          </a:ln>
        </p:spPr>
      </p:pic>
    </p:spTree>
  </p:cSld>
  <p:clrMapOvr>
    <a:masterClrMapping/>
  </p:clrMapOvr>
  <p:transitio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9" name="Shape 199"/>
          <p:cNvSpPr/>
          <p:nvPr>
            <p:ph type="title"/>
          </p:nvPr>
        </p:nvSpPr>
        <p:spPr>
          <a:xfrm>
            <a:off x="2286000" y="914400"/>
            <a:ext cx="6248400" cy="5029200"/>
          </a:xfrm>
          <a:prstGeom prst="rect">
            <a:avLst/>
          </a:prstGeom>
        </p:spPr>
        <p:txBody>
          <a:bodyPr/>
          <a:lstStyle>
            <a:lvl1pPr>
              <a:lnSpc>
                <a:spcPts val="7500"/>
              </a:lnSpc>
              <a:defRPr b="1" cap="none" sz="7200">
                <a:solidFill>
                  <a:srgbClr val="003482"/>
                </a:solidFill>
              </a:defRPr>
            </a:lvl1pPr>
          </a:lstStyle>
          <a:p>
            <a:pPr lvl="0">
              <a:defRPr b="0" sz="1800">
                <a:solidFill>
                  <a:srgbClr val="000000"/>
                </a:solidFill>
              </a:defRPr>
            </a:pPr>
            <a:r>
              <a:rPr b="1" sz="7200">
                <a:solidFill>
                  <a:srgbClr val="003482"/>
                </a:solidFill>
              </a:rPr>
              <a:t>Where Can I Get More Information?</a:t>
            </a:r>
          </a:p>
        </p:txBody>
      </p:sp>
      <p:pic>
        <p:nvPicPr>
          <p:cNvPr id="200" name="image5.png" descr="K:\School Logos\bshknights_logo.png"/>
          <p:cNvPicPr/>
          <p:nvPr/>
        </p:nvPicPr>
        <p:blipFill>
          <a:blip r:embed="rId3">
            <a:extLst/>
          </a:blip>
          <a:stretch>
            <a:fillRect/>
          </a:stretch>
        </p:blipFill>
        <p:spPr>
          <a:xfrm>
            <a:off x="228600" y="228600"/>
            <a:ext cx="2008909" cy="2209800"/>
          </a:xfrm>
          <a:prstGeom prst="rect">
            <a:avLst/>
          </a:prstGeom>
          <a:ln w="12700">
            <a:miter lim="400000"/>
          </a:ln>
        </p:spPr>
      </p:pic>
    </p:spTree>
  </p:cSld>
  <p:clrMapOvr>
    <a:masterClrMapping/>
  </p:clrMapOvr>
  <p:transitio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4" name="Shape 204"/>
          <p:cNvSpPr/>
          <p:nvPr>
            <p:ph type="title"/>
          </p:nvPr>
        </p:nvSpPr>
        <p:spPr>
          <a:xfrm>
            <a:off x="76200" y="152400"/>
            <a:ext cx="8915400" cy="990600"/>
          </a:xfrm>
          <a:prstGeom prst="rect">
            <a:avLst/>
          </a:prstGeom>
        </p:spPr>
        <p:txBody>
          <a:bodyPr/>
          <a:lstStyle>
            <a:lvl1pPr algn="ctr">
              <a:lnSpc>
                <a:spcPts val="4600"/>
              </a:lnSpc>
              <a:defRPr sz="3800">
                <a:solidFill>
                  <a:srgbClr val="003482"/>
                </a:solidFill>
              </a:defRPr>
            </a:lvl1pPr>
          </a:lstStyle>
          <a:p>
            <a:pPr lvl="0">
              <a:defRPr sz="1800">
                <a:solidFill>
                  <a:srgbClr val="000000"/>
                </a:solidFill>
              </a:defRPr>
            </a:pPr>
            <a:r>
              <a:rPr sz="3800">
                <a:solidFill>
                  <a:srgbClr val="003482"/>
                </a:solidFill>
              </a:rPr>
              <a:t>R.I.S.E. Hybrid Academy</a:t>
            </a:r>
          </a:p>
        </p:txBody>
      </p:sp>
      <p:sp>
        <p:nvSpPr>
          <p:cNvPr id="205" name="Shape 205"/>
          <p:cNvSpPr/>
          <p:nvPr/>
        </p:nvSpPr>
        <p:spPr>
          <a:xfrm>
            <a:off x="1524000" y="1752599"/>
            <a:ext cx="6781800" cy="3710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r>
              <a:rPr sz="3500"/>
              <a:t>For more information on the foundations we work with or the schools we partner with please go to: </a:t>
            </a:r>
            <a:endParaRPr sz="3500"/>
          </a:p>
          <a:p>
            <a:pPr lvl="0"/>
            <a:endParaRPr sz="3500"/>
          </a:p>
          <a:p>
            <a:pPr lvl="0"/>
            <a:r>
              <a:rPr sz="3500"/>
              <a:t>www.Risehybridacademy.com</a:t>
            </a:r>
            <a:endParaRPr b="1" sz="3500">
              <a:solidFill>
                <a:srgbClr val="003482"/>
              </a:solidFill>
            </a:endParaRPr>
          </a:p>
          <a:p>
            <a:pPr lvl="0"/>
            <a:endParaRPr b="1">
              <a:solidFill>
                <a:srgbClr val="003482"/>
              </a:solidFill>
            </a:endParaRPr>
          </a:p>
          <a:p>
            <a:pPr lvl="0" algn="ctr"/>
            <a:r>
              <a:rPr b="1">
                <a:solidFill>
                  <a:srgbClr val="003482"/>
                </a:solidFill>
              </a:rPr>
              <a:t>Nicholle Anatol</a:t>
            </a:r>
            <a:endParaRPr b="1">
              <a:solidFill>
                <a:srgbClr val="003482"/>
              </a:solidFill>
            </a:endParaRPr>
          </a:p>
          <a:p>
            <a:pPr lvl="0" algn="ctr"/>
            <a:r>
              <a:rPr b="1">
                <a:solidFill>
                  <a:srgbClr val="003482"/>
                </a:solidFill>
              </a:rPr>
              <a:t>CEO RISE Hybrid Academy </a:t>
            </a:r>
            <a:endParaRPr b="1">
              <a:solidFill>
                <a:srgbClr val="003482"/>
              </a:solidFill>
            </a:endParaRPr>
          </a:p>
          <a:p>
            <a:pPr lvl="0" algn="ctr"/>
            <a:r>
              <a:rPr b="1">
                <a:solidFill>
                  <a:srgbClr val="003482"/>
                </a:solidFill>
              </a:rPr>
              <a:t>(540) 369-8779 </a:t>
            </a:r>
            <a:endParaRPr b="1">
              <a:solidFill>
                <a:srgbClr val="003482"/>
              </a:solidFill>
            </a:endParaRPr>
          </a:p>
          <a:p>
            <a:pPr lvl="0" algn="ctr"/>
            <a:r>
              <a:rPr>
                <a:solidFill>
                  <a:srgbClr val="783604"/>
                </a:solidFill>
                <a:hlinkClick r:id="rId3" invalidUrl="" action="" tgtFrame="" tooltip="" history="1" highlightClick="0" endSnd="0"/>
              </a:rPr>
              <a:t>risehybrid@gmail.com</a:t>
            </a:r>
          </a:p>
        </p:txBody>
      </p:sp>
    </p:spTree>
  </p:cSld>
  <p:clrMapOvr>
    <a:masterClrMapping/>
  </p:clrMapOvr>
  <p:transition spd="med" advClick="1"/>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3891A7"/>
      </a:accent1>
      <a:accent2>
        <a:srgbClr val="FEB80A"/>
      </a:accent2>
      <a:accent3>
        <a:srgbClr val="C32D2E"/>
      </a:accent3>
      <a:accent4>
        <a:srgbClr val="84AA33"/>
      </a:accent4>
      <a:accent5>
        <a:srgbClr val="964305"/>
      </a:accent5>
      <a:accent6>
        <a:srgbClr val="475A8D"/>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30000" dir="5400000">
              <a:srgbClr val="000000">
                <a:alpha val="45000"/>
              </a:srgbClr>
            </a:outerShdw>
          </a:effectLst>
        </a:effectStyle>
        <a:effectStyle>
          <a:effectLst>
            <a:outerShdw sx="100000" sy="100000" kx="0" ky="0" algn="b" rotWithShape="0" blurRad="38100" dist="30000" dir="5400000">
              <a:srgbClr val="000000">
                <a:alpha val="45000"/>
              </a:srgbClr>
            </a:outerShdw>
          </a:effectLst>
        </a:effectStyle>
        <a:effectStyle>
          <a:effectLst>
            <a:outerShdw sx="100000" sy="100000" kx="0" ky="0" algn="b" rotWithShape="0" blurRad="38100" dist="30000" dir="5400000">
              <a:srgbClr val="000000">
                <a:alpha val="4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rgbClr val="3891A7"/>
          </a:solidFill>
          <a:prstDash val="solid"/>
          <a:bevel/>
        </a:ln>
        <a:effectLst>
          <a:outerShdw sx="100000" sy="100000" kx="0" ky="0" algn="b" rotWithShape="0" blurRad="38100" dist="30000" dir="5400000">
            <a:srgbClr val="000000">
              <a:alpha val="45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w Cen MT"/>
            <a:ea typeface="Tw Cen MT"/>
            <a:cs typeface="Tw Cen MT"/>
            <a:sym typeface="Tw Cen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rgbClr val="3891A7"/>
          </a:solidFill>
          <a:prstDash val="solid"/>
          <a:bevel/>
        </a:ln>
        <a:effectLst>
          <a:outerShdw sx="100000" sy="100000" kx="0" ky="0" algn="b" rotWithShape="0" blurRad="38100" dist="30000" dir="5400000">
            <a:srgbClr val="000000">
              <a:alpha val="45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w Cen MT"/>
            <a:ea typeface="Tw Cen MT"/>
            <a:cs typeface="Tw Cen MT"/>
            <a:sym typeface="Tw Cen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3891A7"/>
      </a:accent1>
      <a:accent2>
        <a:srgbClr val="FEB80A"/>
      </a:accent2>
      <a:accent3>
        <a:srgbClr val="C32D2E"/>
      </a:accent3>
      <a:accent4>
        <a:srgbClr val="84AA33"/>
      </a:accent4>
      <a:accent5>
        <a:srgbClr val="964305"/>
      </a:accent5>
      <a:accent6>
        <a:srgbClr val="475A8D"/>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30000" dir="5400000">
              <a:srgbClr val="000000">
                <a:alpha val="45000"/>
              </a:srgbClr>
            </a:outerShdw>
          </a:effectLst>
        </a:effectStyle>
        <a:effectStyle>
          <a:effectLst>
            <a:outerShdw sx="100000" sy="100000" kx="0" ky="0" algn="b" rotWithShape="0" blurRad="38100" dist="30000" dir="5400000">
              <a:srgbClr val="000000">
                <a:alpha val="45000"/>
              </a:srgbClr>
            </a:outerShdw>
          </a:effectLst>
        </a:effectStyle>
        <a:effectStyle>
          <a:effectLst>
            <a:outerShdw sx="100000" sy="100000" kx="0" ky="0" algn="b" rotWithShape="0" blurRad="38100" dist="30000" dir="5400000">
              <a:srgbClr val="000000">
                <a:alpha val="4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rgbClr val="3891A7"/>
          </a:solidFill>
          <a:prstDash val="solid"/>
          <a:bevel/>
        </a:ln>
        <a:effectLst>
          <a:outerShdw sx="100000" sy="100000" kx="0" ky="0" algn="b" rotWithShape="0" blurRad="38100" dist="30000" dir="5400000">
            <a:srgbClr val="000000">
              <a:alpha val="45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w Cen MT"/>
            <a:ea typeface="Tw Cen MT"/>
            <a:cs typeface="Tw Cen MT"/>
            <a:sym typeface="Tw Cen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rgbClr val="3891A7"/>
          </a:solidFill>
          <a:prstDash val="solid"/>
          <a:bevel/>
        </a:ln>
        <a:effectLst>
          <a:outerShdw sx="100000" sy="100000" kx="0" ky="0" algn="b" rotWithShape="0" blurRad="38100" dist="30000" dir="5400000">
            <a:srgbClr val="000000">
              <a:alpha val="45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w Cen MT"/>
            <a:ea typeface="Tw Cen MT"/>
            <a:cs typeface="Tw Cen MT"/>
            <a:sym typeface="Tw Cen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